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5"/>
  </p:notesMasterIdLst>
  <p:sldIdLst>
    <p:sldId id="257" r:id="rId2"/>
    <p:sldId id="2298" r:id="rId3"/>
    <p:sldId id="2299" r:id="rId4"/>
    <p:sldId id="2302" r:id="rId5"/>
    <p:sldId id="2303" r:id="rId6"/>
    <p:sldId id="2346" r:id="rId7"/>
    <p:sldId id="2347" r:id="rId8"/>
    <p:sldId id="2348" r:id="rId9"/>
    <p:sldId id="2349" r:id="rId10"/>
    <p:sldId id="2305" r:id="rId11"/>
    <p:sldId id="2306" r:id="rId12"/>
    <p:sldId id="2350" r:id="rId13"/>
    <p:sldId id="2351" r:id="rId14"/>
    <p:sldId id="2307" r:id="rId15"/>
    <p:sldId id="2308" r:id="rId16"/>
    <p:sldId id="2309" r:id="rId17"/>
    <p:sldId id="2310" r:id="rId18"/>
    <p:sldId id="2311" r:id="rId19"/>
    <p:sldId id="2312" r:id="rId20"/>
    <p:sldId id="2313" r:id="rId21"/>
    <p:sldId id="2314" r:id="rId22"/>
    <p:sldId id="2315" r:id="rId23"/>
    <p:sldId id="2316" r:id="rId24"/>
    <p:sldId id="2317" r:id="rId25"/>
    <p:sldId id="2318" r:id="rId26"/>
    <p:sldId id="2319" r:id="rId27"/>
    <p:sldId id="2320" r:id="rId28"/>
    <p:sldId id="2321" r:id="rId29"/>
    <p:sldId id="2322" r:id="rId30"/>
    <p:sldId id="2323" r:id="rId31"/>
    <p:sldId id="2324" r:id="rId32"/>
    <p:sldId id="2325" r:id="rId33"/>
    <p:sldId id="2326" r:id="rId34"/>
    <p:sldId id="2327" r:id="rId35"/>
    <p:sldId id="2328" r:id="rId36"/>
    <p:sldId id="2329" r:id="rId37"/>
    <p:sldId id="2330" r:id="rId38"/>
    <p:sldId id="2332" r:id="rId39"/>
    <p:sldId id="2333" r:id="rId40"/>
    <p:sldId id="2331" r:id="rId41"/>
    <p:sldId id="2334" r:id="rId42"/>
    <p:sldId id="2335" r:id="rId43"/>
    <p:sldId id="2336" r:id="rId44"/>
    <p:sldId id="2337" r:id="rId45"/>
    <p:sldId id="2338" r:id="rId46"/>
    <p:sldId id="2339" r:id="rId47"/>
    <p:sldId id="2340" r:id="rId48"/>
    <p:sldId id="2341" r:id="rId49"/>
    <p:sldId id="2342" r:id="rId50"/>
    <p:sldId id="2343" r:id="rId51"/>
    <p:sldId id="2344" r:id="rId52"/>
    <p:sldId id="2345" r:id="rId53"/>
    <p:sldId id="230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611"/>
    <p:restoredTop sz="96327"/>
  </p:normalViewPr>
  <p:slideViewPr>
    <p:cSldViewPr snapToGrid="0">
      <p:cViewPr varScale="1">
        <p:scale>
          <a:sx n="125" d="100"/>
          <a:sy n="125" d="100"/>
        </p:scale>
        <p:origin x="4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29E15-59D0-AB4C-96CF-5C582FA64343}" type="datetimeFigureOut">
              <a:rPr lang="en-US" smtClean="0"/>
              <a:t>12/21/23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B0814-6D3F-1B47-A3DF-21C8A6BC3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94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A8F37EF6-29B5-666F-C45B-95A766B08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E04AC"/>
          </a:solidFill>
        </p:spPr>
      </p:pic>
      <p:pic>
        <p:nvPicPr>
          <p:cNvPr id="2" name="Google Shape;26;p43">
            <a:extLst>
              <a:ext uri="{FF2B5EF4-FFF2-40B4-BE49-F238E27FC236}">
                <a16:creationId xmlns:a16="http://schemas.microsoft.com/office/drawing/2014/main" id="{5CB73325-5906-9860-A110-B5B705A2BC7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-271870" y="6069578"/>
            <a:ext cx="2624372" cy="1041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6748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2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31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54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5382FA10-F82C-5BEE-5653-8BB06183A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129"/>
            <a:ext cx="12359340" cy="6952129"/>
          </a:xfrm>
          <a:prstGeom prst="rect">
            <a:avLst/>
          </a:prstGeom>
        </p:spPr>
      </p:pic>
      <p:pic>
        <p:nvPicPr>
          <p:cNvPr id="2" name="Afbeelding 9">
            <a:extLst>
              <a:ext uri="{FF2B5EF4-FFF2-40B4-BE49-F238E27FC236}">
                <a16:creationId xmlns:a16="http://schemas.microsoft.com/office/drawing/2014/main" id="{63E00497-F347-C48D-A200-E47308989D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71870" y="6081453"/>
            <a:ext cx="2624372" cy="1041073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99D20-08C5-ABFD-D93D-208C7ECC76B8}"/>
              </a:ext>
            </a:extLst>
          </p:cNvPr>
          <p:cNvSpPr txBox="1"/>
          <p:nvPr userDrawn="1"/>
        </p:nvSpPr>
        <p:spPr>
          <a:xfrm>
            <a:off x="682831" y="1220786"/>
            <a:ext cx="77367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atin typeface="Gill Sans Ultra Bold" panose="020B0A02020104020203" pitchFamily="34" charset="77"/>
                <a:cs typeface="Phosphate Inline" panose="02000506050000020004" pitchFamily="2" charset="77"/>
              </a:rPr>
              <a:t>Digital Adventure </a:t>
            </a:r>
          </a:p>
          <a:p>
            <a:r>
              <a:rPr lang="en-US" sz="4800" dirty="0">
                <a:latin typeface="Gill Sans Ultra Bold" panose="020B0A02020104020203" pitchFamily="34" charset="77"/>
                <a:cs typeface="Phosphate Inline" panose="02000506050000020004" pitchFamily="2" charset="77"/>
              </a:rPr>
              <a:t>Ride to the Future</a:t>
            </a:r>
          </a:p>
        </p:txBody>
      </p:sp>
      <p:pic>
        <p:nvPicPr>
          <p:cNvPr id="6" name="Picture 5" descr="A colorful circle with dots&#10;&#10;Description automatically generated with medium confidence">
            <a:extLst>
              <a:ext uri="{FF2B5EF4-FFF2-40B4-BE49-F238E27FC236}">
                <a16:creationId xmlns:a16="http://schemas.microsoft.com/office/drawing/2014/main" id="{D95237A8-FE1E-D4C4-812B-0584914592A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464" y="1828800"/>
            <a:ext cx="5177641" cy="5177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F71102-DF52-ACCC-19DD-3C4F2CB5044F}"/>
              </a:ext>
            </a:extLst>
          </p:cNvPr>
          <p:cNvSpPr txBox="1"/>
          <p:nvPr userDrawn="1"/>
        </p:nvSpPr>
        <p:spPr>
          <a:xfrm>
            <a:off x="743597" y="3381935"/>
            <a:ext cx="77367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990000"/>
                </a:solidFill>
                <a:latin typeface="Gill Sans Ultra Bold" panose="020B0A02020104020203" pitchFamily="34" charset="77"/>
                <a:cs typeface="Phosphate Inline" panose="02000506050000020004" pitchFamily="2" charset="77"/>
              </a:rPr>
              <a:t>7 – 18 January</a:t>
            </a:r>
          </a:p>
        </p:txBody>
      </p:sp>
    </p:spTree>
    <p:extLst>
      <p:ext uri="{BB962C8B-B14F-4D97-AF65-F5344CB8AC3E}">
        <p14:creationId xmlns:p14="http://schemas.microsoft.com/office/powerpoint/2010/main" val="3631692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B505A4F3-1106-83F3-6FF0-C7EE6C5C6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748" y="-69574"/>
            <a:ext cx="12315687" cy="6927574"/>
          </a:xfrm>
          <a:prstGeom prst="rect">
            <a:avLst/>
          </a:prstGeom>
        </p:spPr>
      </p:pic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90CE7709-D01A-35B7-976E-3AD580FF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5320" y="6492875"/>
            <a:ext cx="2743200" cy="365125"/>
          </a:xfrm>
        </p:spPr>
        <p:txBody>
          <a:bodyPr/>
          <a:lstStyle/>
          <a:p>
            <a:fld id="{DB1D1060-0FBE-C14C-B440-53772102B4A5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oogle Shape;26;p43">
            <a:extLst>
              <a:ext uri="{FF2B5EF4-FFF2-40B4-BE49-F238E27FC236}">
                <a16:creationId xmlns:a16="http://schemas.microsoft.com/office/drawing/2014/main" id="{033A558B-3F59-341C-BFF2-0F5FBC5E7712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-271870" y="6069578"/>
            <a:ext cx="2624372" cy="1041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3333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, square&#10;&#10;Description automatically generated">
            <a:extLst>
              <a:ext uri="{FF2B5EF4-FFF2-40B4-BE49-F238E27FC236}">
                <a16:creationId xmlns:a16="http://schemas.microsoft.com/office/drawing/2014/main" id="{8F00472D-811E-9EC8-3549-D8C4FD47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oogle Shape;26;p43">
            <a:extLst>
              <a:ext uri="{FF2B5EF4-FFF2-40B4-BE49-F238E27FC236}">
                <a16:creationId xmlns:a16="http://schemas.microsoft.com/office/drawing/2014/main" id="{220DDE4E-8676-3262-B218-78E2322597E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-271870" y="6069578"/>
            <a:ext cx="2624372" cy="1041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361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1634FC50-F04D-D3F3-8FC5-92B26C5BB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129"/>
            <a:ext cx="12359340" cy="6952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367E8-DB38-7686-A7DE-3DE33C61D426}"/>
              </a:ext>
            </a:extLst>
          </p:cNvPr>
          <p:cNvSpPr txBox="1"/>
          <p:nvPr/>
        </p:nvSpPr>
        <p:spPr>
          <a:xfrm>
            <a:off x="2840690" y="2460812"/>
            <a:ext cx="65106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8800" b="1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2" name="Google Shape;26;p43">
            <a:extLst>
              <a:ext uri="{FF2B5EF4-FFF2-40B4-BE49-F238E27FC236}">
                <a16:creationId xmlns:a16="http://schemas.microsoft.com/office/drawing/2014/main" id="{AA9CF588-C25E-97B8-D540-54312CF5ED2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-271870" y="6069578"/>
            <a:ext cx="2624372" cy="1041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7878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31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07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91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53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D1060-0FBE-C14C-B440-53772102B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2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990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6">
            <a:extLst>
              <a:ext uri="{FF2B5EF4-FFF2-40B4-BE49-F238E27FC236}">
                <a16:creationId xmlns:a16="http://schemas.microsoft.com/office/drawing/2014/main" id="{C8BF3551-43BA-4CF0-C989-BD66769E71F3}"/>
              </a:ext>
            </a:extLst>
          </p:cNvPr>
          <p:cNvSpPr txBox="1">
            <a:spLocks/>
          </p:cNvSpPr>
          <p:nvPr/>
        </p:nvSpPr>
        <p:spPr>
          <a:xfrm>
            <a:off x="776950" y="306175"/>
            <a:ext cx="10515600" cy="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Cluster Analysis</a:t>
            </a:r>
          </a:p>
        </p:txBody>
      </p:sp>
      <p:sp>
        <p:nvSpPr>
          <p:cNvPr id="3" name="Google Shape;115;p6">
            <a:extLst>
              <a:ext uri="{FF2B5EF4-FFF2-40B4-BE49-F238E27FC236}">
                <a16:creationId xmlns:a16="http://schemas.microsoft.com/office/drawing/2014/main" id="{DCBB60C5-B73D-1370-0D91-C8FE845BDF01}"/>
              </a:ext>
            </a:extLst>
          </p:cNvPr>
          <p:cNvSpPr txBox="1">
            <a:spLocks/>
          </p:cNvSpPr>
          <p:nvPr/>
        </p:nvSpPr>
        <p:spPr>
          <a:xfrm>
            <a:off x="776950" y="1376737"/>
            <a:ext cx="10515600" cy="438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A Cluster: A collection of data objects where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(or related) objects fall within the same group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dissimilar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(or unrelated) objects fall in different groups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Cluster analysis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Finding similarities between data according to the characteristics found in the data and grouping similar data objects into clusters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Increase intraclass similarity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Decrease interclass similarity</a:t>
            </a:r>
          </a:p>
          <a:p>
            <a:pPr>
              <a:lnSpc>
                <a:spcPct val="150000"/>
              </a:lnSpc>
              <a:buClr>
                <a:schemeClr val="hlink"/>
              </a:buClr>
              <a:buSzPts val="2400"/>
              <a:buFont typeface="Times New Roman"/>
              <a:buChar char="•"/>
            </a:pPr>
            <a:r>
              <a:rPr lang="en-US" sz="2400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Unsupervised learning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: no predefined classes (data labels are not required)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4D544-631A-9349-27E7-CA122882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82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0;p7">
            <a:extLst>
              <a:ext uri="{FF2B5EF4-FFF2-40B4-BE49-F238E27FC236}">
                <a16:creationId xmlns:a16="http://schemas.microsoft.com/office/drawing/2014/main" id="{1B127614-9346-779D-7ED5-F7799016B32F}"/>
              </a:ext>
            </a:extLst>
          </p:cNvPr>
          <p:cNvSpPr txBox="1">
            <a:spLocks/>
          </p:cNvSpPr>
          <p:nvPr/>
        </p:nvSpPr>
        <p:spPr>
          <a:xfrm>
            <a:off x="642991" y="20548"/>
            <a:ext cx="10515600" cy="91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Clustering – Applications </a:t>
            </a:r>
          </a:p>
        </p:txBody>
      </p:sp>
      <p:sp>
        <p:nvSpPr>
          <p:cNvPr id="3" name="Google Shape;121;p7">
            <a:extLst>
              <a:ext uri="{FF2B5EF4-FFF2-40B4-BE49-F238E27FC236}">
                <a16:creationId xmlns:a16="http://schemas.microsoft.com/office/drawing/2014/main" id="{08EA4874-8176-61DF-882D-580AF14469FD}"/>
              </a:ext>
            </a:extLst>
          </p:cNvPr>
          <p:cNvSpPr txBox="1">
            <a:spLocks/>
          </p:cNvSpPr>
          <p:nvPr/>
        </p:nvSpPr>
        <p:spPr>
          <a:xfrm>
            <a:off x="838199" y="1131641"/>
            <a:ext cx="10940845" cy="494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Preprocessing step for other algorithms</a:t>
            </a:r>
          </a:p>
          <a:p>
            <a:pPr lvl="1">
              <a:lnSpc>
                <a:spcPct val="110000"/>
              </a:lnSpc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Group the set documents for faster retrieval and browsing.</a:t>
            </a:r>
          </a:p>
          <a:p>
            <a:pPr lvl="1">
              <a:lnSpc>
                <a:spcPct val="110000"/>
              </a:lnSpc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Group stocks with similar price fluctuation</a:t>
            </a:r>
          </a:p>
          <a:p>
            <a:pPr lvl="1">
              <a:lnSpc>
                <a:spcPct val="110000"/>
              </a:lnSpc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Outlier detection: outliers are often viewed as those “far away” from any cluster</a:t>
            </a:r>
          </a:p>
          <a:p>
            <a:pPr lvl="1">
              <a:lnSpc>
                <a:spcPct val="110000"/>
              </a:lnSpc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Finding K-nearest Neighbors: Localizing search to one or a small number of clusters</a:t>
            </a:r>
          </a:p>
          <a:p>
            <a:pPr>
              <a:lnSpc>
                <a:spcPct val="110000"/>
              </a:lnSpc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Reduce the size of large datasets</a:t>
            </a:r>
          </a:p>
          <a:p>
            <a:pPr>
              <a:lnSpc>
                <a:spcPct val="110000"/>
              </a:lnSpc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Image segmentation/compression</a:t>
            </a:r>
          </a:p>
          <a:p>
            <a:pPr>
              <a:lnSpc>
                <a:spcPct val="110000"/>
              </a:lnSpc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Privacy preservation (critical data is clustered in one cluster)</a:t>
            </a:r>
          </a:p>
          <a:p>
            <a:pPr marL="0" indent="0">
              <a:lnSpc>
                <a:spcPct val="110000"/>
              </a:lnSpc>
              <a:buClr>
                <a:schemeClr val="dk1"/>
              </a:buClr>
              <a:buSzPts val="2600"/>
              <a:buFont typeface="Arial" panose="020B0604020202020204" pitchFamily="34" charset="0"/>
              <a:buNone/>
            </a:pPr>
            <a:endParaRPr lang="en-US" sz="2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CE920-E6A9-AF62-9755-CCEC25704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37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F97639-A03C-31B4-7A3F-80CDEF9E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43A6914-BD3B-692E-4159-151105854DB5}"/>
              </a:ext>
            </a:extLst>
          </p:cNvPr>
          <p:cNvSpPr txBox="1">
            <a:spLocks/>
          </p:cNvSpPr>
          <p:nvPr/>
        </p:nvSpPr>
        <p:spPr>
          <a:xfrm>
            <a:off x="733816" y="39965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/>
                <a:cs typeface="Times New Roman"/>
              </a:rPr>
              <a:t>Clustering - A historic application</a:t>
            </a:r>
            <a:endParaRPr lang="x-none" sz="3200" b="1" dirty="0">
              <a:cs typeface="Times New Roman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4CF142-6D87-601A-7DB8-281A8754F413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680267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John Snow, a British physician plotted the location of cholera deaths on a map during the London cholera epidemic in 1854</a:t>
            </a:r>
            <a:r>
              <a:rPr lang="en-US" baseline="30000"/>
              <a:t> [1].</a:t>
            </a:r>
          </a:p>
          <a:p>
            <a:endParaRPr lang="en-US"/>
          </a:p>
          <a:p>
            <a:r>
              <a:rPr lang="en-GB"/>
              <a:t>The map was used to indicate the specific clusters, certain intersections, where serious infections were reported.</a:t>
            </a:r>
            <a:endParaRPr lang="x-none"/>
          </a:p>
          <a:p>
            <a:endParaRPr 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A7A40-F27E-5EA5-DC55-AEBC3D524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>
          <a:xfrm>
            <a:off x="8004133" y="1440475"/>
            <a:ext cx="3245283" cy="5417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D35B1D-D972-25F1-05FD-440C58A99285}"/>
              </a:ext>
            </a:extLst>
          </p:cNvPr>
          <p:cNvSpPr txBox="1"/>
          <p:nvPr/>
        </p:nvSpPr>
        <p:spPr>
          <a:xfrm>
            <a:off x="1114817" y="6176963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[1] Brody, Howard, et al. "Map-making and myth-making in Broad Street: the London cholera epidemic, 1854." The Lancet (2000).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6FB94EB-A22D-107C-8D0B-6D3C2B3FD9C6}"/>
              </a:ext>
            </a:extLst>
          </p:cNvPr>
          <p:cNvSpPr/>
          <p:nvPr/>
        </p:nvSpPr>
        <p:spPr>
          <a:xfrm>
            <a:off x="7753612" y="4836678"/>
            <a:ext cx="1412310" cy="1340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2707D7-D887-B98F-694A-2D874B4BB0B5}"/>
              </a:ext>
            </a:extLst>
          </p:cNvPr>
          <p:cNvSpPr/>
          <p:nvPr/>
        </p:nvSpPr>
        <p:spPr>
          <a:xfrm>
            <a:off x="9287526" y="1690688"/>
            <a:ext cx="1628123" cy="15440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6EC8FB-D528-1AF8-2C10-E8E1C4FB3B85}"/>
              </a:ext>
            </a:extLst>
          </p:cNvPr>
          <p:cNvSpPr/>
          <p:nvPr/>
        </p:nvSpPr>
        <p:spPr>
          <a:xfrm>
            <a:off x="7770832" y="2462689"/>
            <a:ext cx="1412310" cy="13402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26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F11C94-C148-5F4F-E269-30C84813E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454DF6-187B-25BF-B06E-95594C5B4085}"/>
              </a:ext>
            </a:extLst>
          </p:cNvPr>
          <p:cNvSpPr txBox="1">
            <a:spLocks/>
          </p:cNvSpPr>
          <p:nvPr/>
        </p:nvSpPr>
        <p:spPr>
          <a:xfrm>
            <a:off x="745733" y="38459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 dirty="0">
                <a:latin typeface="Times New Roman"/>
                <a:cs typeface="Times New Roman"/>
                <a:sym typeface="Times New Roman"/>
              </a:rPr>
              <a:t>Clustering – Applications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5FEC17-6847-278A-A350-03DFFB4D0B08}"/>
              </a:ext>
            </a:extLst>
          </p:cNvPr>
          <p:cNvSpPr txBox="1">
            <a:spLocks/>
          </p:cNvSpPr>
          <p:nvPr/>
        </p:nvSpPr>
        <p:spPr>
          <a:xfrm>
            <a:off x="838200" y="1363287"/>
            <a:ext cx="10515600" cy="48136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b="1" dirty="0"/>
              <a:t>Image </a:t>
            </a:r>
            <a:r>
              <a:rPr lang="en-US" b="1" dirty="0"/>
              <a:t>compression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   - k-means clustering </a:t>
            </a:r>
            <a:r>
              <a:rPr lang="nl-NL" dirty="0" err="1"/>
              <a:t>applied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image processing</a:t>
            </a:r>
            <a:br>
              <a:rPr lang="nl-NL" dirty="0"/>
            </a:br>
            <a:r>
              <a:rPr lang="nl-NL" dirty="0"/>
              <a:t>      Goal: image </a:t>
            </a:r>
            <a:r>
              <a:rPr lang="nl-NL" dirty="0" err="1"/>
              <a:t>compression</a:t>
            </a:r>
            <a:r>
              <a:rPr lang="nl-NL" dirty="0"/>
              <a:t> -- </a:t>
            </a:r>
            <a:r>
              <a:rPr lang="nl-NL" dirty="0" err="1"/>
              <a:t>less</a:t>
            </a:r>
            <a:r>
              <a:rPr lang="nl-NL" dirty="0"/>
              <a:t> storage!</a:t>
            </a:r>
          </a:p>
          <a:p>
            <a:pPr lvl="1"/>
            <a:r>
              <a:rPr lang="nl-NL" dirty="0"/>
              <a:t>Cluster </a:t>
            </a:r>
            <a:r>
              <a:rPr lang="nl-NL" dirty="0" err="1"/>
              <a:t>blocks</a:t>
            </a:r>
            <a:r>
              <a:rPr lang="nl-NL" dirty="0"/>
              <a:t> of 4 pixels,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replace</a:t>
            </a:r>
            <a:r>
              <a:rPr lang="nl-NL" dirty="0"/>
              <a:t> </a:t>
            </a:r>
            <a:r>
              <a:rPr lang="nl-NL" dirty="0" err="1"/>
              <a:t>blocks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cluster </a:t>
            </a:r>
            <a:r>
              <a:rPr lang="nl-NL" dirty="0" err="1"/>
              <a:t>centroid</a:t>
            </a: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34458-2E09-8F2B-D15D-6A2B91B1D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353" y="3132732"/>
            <a:ext cx="9041476" cy="3138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09AD0-4890-0A4F-E2A0-57AF294E80D6}"/>
              </a:ext>
            </a:extLst>
          </p:cNvPr>
          <p:cNvSpPr txBox="1"/>
          <p:nvPr/>
        </p:nvSpPr>
        <p:spPr>
          <a:xfrm>
            <a:off x="2555554" y="6271145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Original (1MB)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BD2B20-A98E-7C0C-94D1-340362899FBB}"/>
              </a:ext>
            </a:extLst>
          </p:cNvPr>
          <p:cNvSpPr txBox="1"/>
          <p:nvPr/>
        </p:nvSpPr>
        <p:spPr>
          <a:xfrm>
            <a:off x="5203575" y="628176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K = 200 (0.2375 MB)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5CDDC7-9903-D6C6-30E1-BA38B4E94D54}"/>
              </a:ext>
            </a:extLst>
          </p:cNvPr>
          <p:cNvSpPr txBox="1"/>
          <p:nvPr/>
        </p:nvSpPr>
        <p:spPr>
          <a:xfrm>
            <a:off x="8354869" y="6285468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K = 4 (0.0625 MB)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7187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6;p8">
            <a:extLst>
              <a:ext uri="{FF2B5EF4-FFF2-40B4-BE49-F238E27FC236}">
                <a16:creationId xmlns:a16="http://schemas.microsoft.com/office/drawing/2014/main" id="{CD236BC3-71A4-88DE-D5BD-D946DD21DF05}"/>
              </a:ext>
            </a:extLst>
          </p:cNvPr>
          <p:cNvSpPr txBox="1">
            <a:spLocks/>
          </p:cNvSpPr>
          <p:nvPr/>
        </p:nvSpPr>
        <p:spPr>
          <a:xfrm>
            <a:off x="838200" y="1331"/>
            <a:ext cx="10515600" cy="91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What is a Good Clustering Technique?</a:t>
            </a:r>
            <a:endParaRPr lang="en-US"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127;p8">
            <a:extLst>
              <a:ext uri="{FF2B5EF4-FFF2-40B4-BE49-F238E27FC236}">
                <a16:creationId xmlns:a16="http://schemas.microsoft.com/office/drawing/2014/main" id="{6B1A6E07-59BE-B73E-9CBD-18CC9B048770}"/>
              </a:ext>
            </a:extLst>
          </p:cNvPr>
          <p:cNvSpPr txBox="1">
            <a:spLocks/>
          </p:cNvSpPr>
          <p:nvPr/>
        </p:nvSpPr>
        <p:spPr>
          <a:xfrm>
            <a:off x="838200" y="1131641"/>
            <a:ext cx="10515600" cy="494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clustering method depends on</a:t>
            </a:r>
          </a:p>
          <a:p>
            <a:pPr lvl="1">
              <a:lnSpc>
                <a:spcPct val="13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similarity measure used by the method </a:t>
            </a:r>
          </a:p>
          <a:p>
            <a:pPr lvl="1">
              <a:lnSpc>
                <a:spcPct val="13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implementation, and</a:t>
            </a:r>
          </a:p>
          <a:p>
            <a:pPr lvl="1">
              <a:lnSpc>
                <a:spcPct val="13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ability to discover some or all of the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patterns</a:t>
            </a:r>
          </a:p>
          <a:p>
            <a:pPr>
              <a:lnSpc>
                <a:spcPct val="13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clustering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 will produce high quality clusters</a:t>
            </a:r>
          </a:p>
          <a:p>
            <a:pPr lvl="1">
              <a:lnSpc>
                <a:spcPct val="13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intra-class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similarity: </a:t>
            </a:r>
            <a:r>
              <a:rPr lang="en-US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cohesive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clusters</a:t>
            </a:r>
          </a:p>
          <a:p>
            <a:pPr lvl="1">
              <a:lnSpc>
                <a:spcPct val="13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inter-class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similarity: </a:t>
            </a:r>
            <a:r>
              <a:rPr lang="en-US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distinctive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50340-D3FF-4F57-28ED-307FA29D4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64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95822-9CE0-3316-2398-F862C564D038}"/>
              </a:ext>
            </a:extLst>
          </p:cNvPr>
          <p:cNvSpPr txBox="1">
            <a:spLocks/>
          </p:cNvSpPr>
          <p:nvPr/>
        </p:nvSpPr>
        <p:spPr>
          <a:xfrm>
            <a:off x="838200" y="1331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Measuring the Similarity between Objects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AA839-14AF-3234-FA03-BC85C55CCC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31641"/>
                <a:ext cx="10515600" cy="558765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lnSpc>
                    <a:spcPct val="110000"/>
                  </a:lnSpc>
                </a:pPr>
                <a:r>
                  <a:rPr lang="en-US" altLang="nl-N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cluster is a collection of similar objects</a:t>
                </a:r>
              </a:p>
              <a:p>
                <a:pPr marL="457200" indent="-457200">
                  <a:lnSpc>
                    <a:spcPct val="110000"/>
                  </a:lnSpc>
                </a:pPr>
                <a:r>
                  <a:rPr lang="en-US" altLang="nl-NL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Dissimilarity/Similarity metric</a:t>
                </a:r>
              </a:p>
              <a:p>
                <a:pPr marL="914400" lvl="1" indent="-457200"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Similarity between objects in a cluster is expressed in terms of a distance function </a:t>
                </a:r>
                <a14:m>
                  <m:oMath xmlns:m="http://schemas.openxmlformats.org/officeDocument/2006/math">
                    <m:r>
                      <a:rPr lang="en-US" altLang="nl-NL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nl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371600" lvl="2" indent="-457200"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Simple way to model similarity is Gaussian kernel </a:t>
                </a:r>
                <a14:m>
                  <m:oMath xmlns:m="http://schemas.openxmlformats.org/officeDocument/2006/math">
                    <m:r>
                      <a:rPr lang="en-US" altLang="nl-NL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nl-NL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nl-N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nl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371600" lvl="2" indent="-457200"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Takes values in the interval [0,1] (1 means </a:t>
                </a:r>
                <a14:m>
                  <m:oMath xmlns:m="http://schemas.openxmlformats.org/officeDocument/2006/math">
                    <m:r>
                      <a:rPr lang="en-US" altLang="nl-NL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1371600" lvl="2" indent="-457200"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Most common distance metric is </a:t>
                </a:r>
                <a:r>
                  <a:rPr lang="en-US" altLang="nl-NL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Minkowski</a:t>
                </a: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distance </a:t>
                </a:r>
                <a14:m>
                  <m:oMath xmlns:m="http://schemas.openxmlformats.org/officeDocument/2006/math">
                    <m:r>
                      <a:rPr lang="en-US" altLang="nl-NL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nl-NL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nl-N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nl-N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nl-NL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nl-NL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nl-NL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nl-NL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nl-N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nl-N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nl-NL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nl-NL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nl-NL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nl-NL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nl-NL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nl-NL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nl-NL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nl-NL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altLang="nl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828800" lvl="3" indent="-457200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nl-NL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nl-N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nl-NL" i="1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data dimensionality </a:t>
                </a:r>
              </a:p>
              <a:p>
                <a:pPr marL="1828800" lvl="3" indent="-457200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nl-NL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Manhattan distance or Taxi-cap distance</a:t>
                </a:r>
              </a:p>
              <a:p>
                <a:pPr marL="1828800" lvl="3" indent="-457200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nl-NL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Euclidean distance</a:t>
                </a:r>
              </a:p>
              <a:p>
                <a:pPr marL="1828800" lvl="3" indent="-457200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nl-NL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distance is the max difference between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nl-NL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nl-NL" i="1"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=1, ..., 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nl-NL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nl-NL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nl-NL" i="1" dirty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altLang="nl-NL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nl-NL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nl-NL" i="1" dirty="0">
                                <a:latin typeface="Cambria Math" panose="02040503050406030204" pitchFamily="18" charset="0"/>
                              </a:rPr>
                              <m:t>1,2,3,4</m:t>
                            </m:r>
                          </m:e>
                        </m:d>
                        <m:r>
                          <a:rPr lang="en-US" altLang="nl-NL" i="1" dirty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nl-NL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nl-NL" i="1" dirty="0">
                                <a:latin typeface="Cambria Math" panose="02040503050406030204" pitchFamily="18" charset="0"/>
                              </a:rPr>
                              <m:t>5,2,3,6</m:t>
                            </m:r>
                          </m:e>
                        </m:d>
                      </m:e>
                    </m:d>
                    <m:r>
                      <a:rPr lang="en-US" altLang="nl-NL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nl-NL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nl-NL" i="1" dirty="0">
                            <a:latin typeface="Cambria Math" panose="02040503050406030204" pitchFamily="18" charset="0"/>
                          </a:rPr>
                          <m:t>1−5</m:t>
                        </m:r>
                      </m:e>
                    </m:d>
                    <m:r>
                      <a:rPr lang="en-US" altLang="nl-NL" i="1" dirty="0">
                        <a:latin typeface="Cambria Math" panose="02040503050406030204" pitchFamily="18" charset="0"/>
                      </a:rPr>
                      <m:t>= 4</m:t>
                    </m:r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AA839-14AF-3234-FA03-BC85C55CC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31641"/>
                <a:ext cx="10515600" cy="5587658"/>
              </a:xfrm>
              <a:prstGeom prst="rect">
                <a:avLst/>
              </a:prstGeom>
              <a:blipFill>
                <a:blip r:embed="rId2"/>
                <a:stretch>
                  <a:fillRect l="-844" t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88FE4-17AC-B010-8CFD-21A0D1A1D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04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8;p17">
            <a:extLst>
              <a:ext uri="{FF2B5EF4-FFF2-40B4-BE49-F238E27FC236}">
                <a16:creationId xmlns:a16="http://schemas.microsoft.com/office/drawing/2014/main" id="{CEAA611A-572D-B7CE-D231-255D373E8DB4}"/>
              </a:ext>
            </a:extLst>
          </p:cNvPr>
          <p:cNvSpPr txBox="1"/>
          <p:nvPr/>
        </p:nvSpPr>
        <p:spPr>
          <a:xfrm>
            <a:off x="1202028" y="2620260"/>
            <a:ext cx="8277726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Techniques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139;p17">
            <a:extLst>
              <a:ext uri="{FF2B5EF4-FFF2-40B4-BE49-F238E27FC236}">
                <a16:creationId xmlns:a16="http://schemas.microsoft.com/office/drawing/2014/main" id="{3900C7A1-40C6-8FB6-7475-305094589566}"/>
              </a:ext>
            </a:extLst>
          </p:cNvPr>
          <p:cNvCxnSpPr/>
          <p:nvPr/>
        </p:nvCxnSpPr>
        <p:spPr>
          <a:xfrm>
            <a:off x="1029405" y="3429000"/>
            <a:ext cx="9730554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482439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A7D4D0-A933-D954-E519-9F210B607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17</a:t>
            </a:fld>
            <a:endParaRPr lang="en-US"/>
          </a:p>
        </p:txBody>
      </p:sp>
      <p:sp>
        <p:nvSpPr>
          <p:cNvPr id="3" name="Google Shape;487;g10d14715c52_2_119">
            <a:extLst>
              <a:ext uri="{FF2B5EF4-FFF2-40B4-BE49-F238E27FC236}">
                <a16:creationId xmlns:a16="http://schemas.microsoft.com/office/drawing/2014/main" id="{291A4B3E-389D-E088-7C3A-05B12BCF0311}"/>
              </a:ext>
            </a:extLst>
          </p:cNvPr>
          <p:cNvSpPr txBox="1">
            <a:spLocks/>
          </p:cNvSpPr>
          <p:nvPr/>
        </p:nvSpPr>
        <p:spPr>
          <a:xfrm>
            <a:off x="838200" y="1331"/>
            <a:ext cx="10515600" cy="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Major Clustering Approaches</a:t>
            </a:r>
          </a:p>
        </p:txBody>
      </p:sp>
      <p:sp>
        <p:nvSpPr>
          <p:cNvPr id="4" name="Google Shape;488;g10d14715c52_2_119">
            <a:extLst>
              <a:ext uri="{FF2B5EF4-FFF2-40B4-BE49-F238E27FC236}">
                <a16:creationId xmlns:a16="http://schemas.microsoft.com/office/drawing/2014/main" id="{0630AA71-49DA-A6F2-3649-5CC834161EBD}"/>
              </a:ext>
            </a:extLst>
          </p:cNvPr>
          <p:cNvSpPr txBox="1">
            <a:spLocks/>
          </p:cNvSpPr>
          <p:nvPr/>
        </p:nvSpPr>
        <p:spPr>
          <a:xfrm>
            <a:off x="838200" y="1131641"/>
            <a:ext cx="10515600" cy="49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94214">
              <a:lnSpc>
                <a:spcPct val="120000"/>
              </a:lnSpc>
              <a:spcBef>
                <a:spcPts val="0"/>
              </a:spcBef>
              <a:buClr>
                <a:srgbClr val="2F5496"/>
              </a:buClr>
              <a:buSzPts val="2380"/>
              <a:buFont typeface="Noto Sans Symbols"/>
              <a:buChar char="▪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Partitioning approach: </a:t>
            </a:r>
            <a:endParaRPr lang="en-US"/>
          </a:p>
          <a:p>
            <a:pPr marL="640080" lvl="2" indent="-191785">
              <a:lnSpc>
                <a:spcPct val="120000"/>
              </a:lnSpc>
              <a:spcBef>
                <a:spcPts val="1200"/>
              </a:spcBef>
              <a:buClr>
                <a:srgbClr val="2F5496"/>
              </a:buClr>
              <a:buSzPts val="1870"/>
              <a:buFont typeface="Noto Sans Symbols"/>
              <a:buChar char="▪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Construct various partitions and then evaluate them by some criterion, e.g., minimizing the sum of square errors</a:t>
            </a:r>
            <a:endParaRPr lang="en-US"/>
          </a:p>
          <a:p>
            <a:pPr marL="640080" lvl="2" indent="-191785">
              <a:lnSpc>
                <a:spcPct val="120000"/>
              </a:lnSpc>
              <a:spcBef>
                <a:spcPts val="1200"/>
              </a:spcBef>
              <a:buClr>
                <a:srgbClr val="2F5496"/>
              </a:buClr>
              <a:buSzPts val="1870"/>
              <a:buFont typeface="Noto Sans Symbols"/>
              <a:buChar char="▪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Typical methods: k-means, k-medoids, CLARANS</a:t>
            </a:r>
            <a:endParaRPr lang="en-US"/>
          </a:p>
          <a:p>
            <a:pPr marL="182880" indent="-193404">
              <a:lnSpc>
                <a:spcPct val="120000"/>
              </a:lnSpc>
              <a:spcBef>
                <a:spcPts val="1200"/>
              </a:spcBef>
              <a:buClr>
                <a:srgbClr val="2F5496"/>
              </a:buClr>
              <a:buSzPts val="2210"/>
              <a:buFont typeface="Noto Sans Symbols"/>
              <a:buChar char="▪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Hierarchical approach: </a:t>
            </a:r>
            <a:endParaRPr lang="en-US"/>
          </a:p>
          <a:p>
            <a:pPr marL="640080" lvl="2" indent="-191785">
              <a:lnSpc>
                <a:spcPct val="120000"/>
              </a:lnSpc>
              <a:spcBef>
                <a:spcPts val="1200"/>
              </a:spcBef>
              <a:buClr>
                <a:srgbClr val="2F5496"/>
              </a:buClr>
              <a:buSzPts val="1870"/>
              <a:buFont typeface="Noto Sans Symbols"/>
              <a:buChar char="▪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Create a hierarchical decomposition of the set of data (or objects) using some criterion</a:t>
            </a:r>
            <a:endParaRPr lang="en-US"/>
          </a:p>
          <a:p>
            <a:pPr marL="640080" lvl="2" indent="-191785">
              <a:lnSpc>
                <a:spcPct val="120000"/>
              </a:lnSpc>
              <a:spcBef>
                <a:spcPts val="1200"/>
              </a:spcBef>
              <a:buClr>
                <a:srgbClr val="2F5496"/>
              </a:buClr>
              <a:buSzPts val="1870"/>
              <a:buFont typeface="Noto Sans Symbols"/>
              <a:buChar char="▪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Typical methods: Divisive (Diana), Agglomerative (Agnes), BIRCH, CAMELEON</a:t>
            </a:r>
            <a:endParaRPr lang="en-US"/>
          </a:p>
          <a:p>
            <a:pPr marL="182880" indent="-193404">
              <a:lnSpc>
                <a:spcPct val="120000"/>
              </a:lnSpc>
              <a:spcBef>
                <a:spcPts val="1200"/>
              </a:spcBef>
              <a:buClr>
                <a:srgbClr val="2F5496"/>
              </a:buClr>
              <a:buSzPts val="2210"/>
              <a:buFont typeface="Noto Sans Symbols"/>
              <a:buChar char="▪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Density-based approach: </a:t>
            </a:r>
            <a:endParaRPr lang="en-US"/>
          </a:p>
          <a:p>
            <a:pPr marL="640080" lvl="2" indent="-191785">
              <a:lnSpc>
                <a:spcPct val="120000"/>
              </a:lnSpc>
              <a:spcBef>
                <a:spcPts val="1200"/>
              </a:spcBef>
              <a:buClr>
                <a:srgbClr val="2F5496"/>
              </a:buClr>
              <a:buSzPts val="1870"/>
              <a:buFont typeface="Noto Sans Symbols"/>
              <a:buChar char="▪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Based on connectivity and density functions</a:t>
            </a:r>
            <a:endParaRPr lang="en-US"/>
          </a:p>
          <a:p>
            <a:pPr marL="640080" lvl="2" indent="-191785">
              <a:lnSpc>
                <a:spcPct val="120000"/>
              </a:lnSpc>
              <a:spcBef>
                <a:spcPts val="1200"/>
              </a:spcBef>
              <a:buClr>
                <a:srgbClr val="2F5496"/>
              </a:buClr>
              <a:buSzPts val="1870"/>
              <a:buFont typeface="Noto Sans Symbols"/>
              <a:buChar char="▪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Typical methods: DBSACN, OPTICS, DenClue</a:t>
            </a:r>
          </a:p>
        </p:txBody>
      </p:sp>
    </p:spTree>
    <p:extLst>
      <p:ext uri="{BB962C8B-B14F-4D97-AF65-F5344CB8AC3E}">
        <p14:creationId xmlns:p14="http://schemas.microsoft.com/office/powerpoint/2010/main" val="2661315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ABD04E-BBD4-1A62-BEE1-BFD55875B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18</a:t>
            </a:fld>
            <a:endParaRPr lang="en-US"/>
          </a:p>
        </p:txBody>
      </p:sp>
      <p:sp>
        <p:nvSpPr>
          <p:cNvPr id="3" name="Google Shape;144;g10d14715c52_2_9">
            <a:extLst>
              <a:ext uri="{FF2B5EF4-FFF2-40B4-BE49-F238E27FC236}">
                <a16:creationId xmlns:a16="http://schemas.microsoft.com/office/drawing/2014/main" id="{D0F46135-372F-907B-7770-E1B7E3EB6E2F}"/>
              </a:ext>
            </a:extLst>
          </p:cNvPr>
          <p:cNvSpPr txBox="1"/>
          <p:nvPr/>
        </p:nvSpPr>
        <p:spPr>
          <a:xfrm>
            <a:off x="1202028" y="2620260"/>
            <a:ext cx="8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145;g10d14715c52_2_9">
            <a:extLst>
              <a:ext uri="{FF2B5EF4-FFF2-40B4-BE49-F238E27FC236}">
                <a16:creationId xmlns:a16="http://schemas.microsoft.com/office/drawing/2014/main" id="{DC8ADBF9-BA2A-19D7-9149-A7B42C83BB35}"/>
              </a:ext>
            </a:extLst>
          </p:cNvPr>
          <p:cNvCxnSpPr/>
          <p:nvPr/>
        </p:nvCxnSpPr>
        <p:spPr>
          <a:xfrm>
            <a:off x="1029405" y="3429000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94299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BDCEB8-A814-37F1-8A09-BBAFF764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633A9B1-783E-3750-F96F-DAA808ACED90}"/>
              </a:ext>
            </a:extLst>
          </p:cNvPr>
          <p:cNvSpPr txBox="1">
            <a:spLocks/>
          </p:cNvSpPr>
          <p:nvPr/>
        </p:nvSpPr>
        <p:spPr>
          <a:xfrm>
            <a:off x="838200" y="1331"/>
            <a:ext cx="10099662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C79867-657C-1DC9-1A23-74016939FE2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006393"/>
                <a:ext cx="10021584" cy="5492730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nl-NL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Minimizes the distance between the objects in each cluster to the mean of that cluster (also called the centroid)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nl-NL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Solves the following optimization problem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nl-NL" sz="2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nl-NL" sz="2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nl-NL" sz="26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arg</m:t>
                              </m:r>
                              <m:r>
                                <a:rPr lang="en-US" altLang="nl-NL" sz="26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nl-NL" sz="260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nl-NL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nl-NL" sz="2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nl-NL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nl-NL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nl-NL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nl-NL" sz="26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nl-NL" sz="2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altLang="nl-NL" sz="2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nl-NL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nl-NL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nl-NL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altLang="nl-NL" sz="2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altLang="nl-NL" sz="2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nl-NL" sz="2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altLang="nl-NL" sz="2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nl-NL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nl-NL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nl-NL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nl-NL" sz="2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 </m:t>
                                  </m:r>
                                </m:e>
                              </m:nary>
                              <m:r>
                                <a:rPr lang="en-US" altLang="nl-NL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 </m:t>
                              </m:r>
                            </m:e>
                          </m:nary>
                        </m:e>
                      </m:func>
                      <m:func>
                        <m:funcPr>
                          <m:ctrlPr>
                            <a:rPr lang="en-US" altLang="nl-NL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nl-NL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nl-NL" sz="2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arg</m:t>
                              </m:r>
                              <m:r>
                                <a:rPr lang="en-US" altLang="nl-NL" sz="2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nl-NL" sz="2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nl-NL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nl-NL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nl-NL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nl-NL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nl-NL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nl-NL" sz="2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nl-NL" sz="2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altLang="nl-NL" sz="2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nl-NL" sz="2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nl-NL" sz="2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nl-NL" sz="2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nl-NL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nl-NL" sz="2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nl-NL" sz="2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nl-NL" sz="2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nl-NL" sz="2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nl-NL" sz="26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nl-NL" sz="26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nl-NL" sz="26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nl-NL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</m:e>
                                    <m:sub>
                                      <m:r>
                                        <a:rPr lang="en-US" altLang="nl-NL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nl-NL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nl-NL" sz="2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nary>
                              <m:r>
                                <a:rPr lang="en-US" altLang="nl-NL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nl-NL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nl-NL" sz="2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nl-NL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number of clusters and should be provided by the user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nl-NL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nl-NL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nl-NL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nl-NL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set of objects in cluster (</a:t>
                </a:r>
                <a14:m>
                  <m:oMath xmlns:m="http://schemas.openxmlformats.org/officeDocument/2006/math">
                    <m:r>
                      <a:rPr lang="en-US" altLang="nl-NL" sz="2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nl-NL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nl-NL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nl-NL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nl-NL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nl-NL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mean (centroid) of cluster (</a:t>
                </a:r>
                <a14:m>
                  <m:oMath xmlns:m="http://schemas.openxmlformats.org/officeDocument/2006/math">
                    <m:r>
                      <a:rPr lang="en-US" altLang="nl-NL" sz="2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nl-NL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nl-NL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nl-NL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nl-NL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nl-NL" sz="2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nl-NL" sz="2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nl-NL" sz="2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nl-NL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nl-NL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square of the Euclidean distance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C79867-657C-1DC9-1A23-74016939F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06393"/>
                <a:ext cx="10021584" cy="5492730"/>
              </a:xfrm>
              <a:prstGeom prst="rect">
                <a:avLst/>
              </a:prstGeom>
              <a:blipFill>
                <a:blip r:embed="rId2"/>
                <a:stretch>
                  <a:fillRect l="-760" t="-1155" r="-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646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2">
            <a:extLst>
              <a:ext uri="{FF2B5EF4-FFF2-40B4-BE49-F238E27FC236}">
                <a16:creationId xmlns:a16="http://schemas.microsoft.com/office/drawing/2014/main" id="{D19017E1-A2A2-EB52-C254-C4D3E164D26F}"/>
              </a:ext>
            </a:extLst>
          </p:cNvPr>
          <p:cNvSpPr txBox="1">
            <a:spLocks/>
          </p:cNvSpPr>
          <p:nvPr/>
        </p:nvSpPr>
        <p:spPr>
          <a:xfrm>
            <a:off x="3403542" y="4072859"/>
            <a:ext cx="5038747" cy="43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solidFill>
                  <a:srgbClr val="FFF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Hakim Qahtan</a:t>
            </a:r>
            <a:endParaRPr lang="nl-NL" sz="2200" b="1" dirty="0">
              <a:solidFill>
                <a:srgbClr val="FFFC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E150A7DD-8D7B-2FB6-4105-64CAAD4AC3C2}"/>
              </a:ext>
            </a:extLst>
          </p:cNvPr>
          <p:cNvSpPr txBox="1">
            <a:spLocks/>
          </p:cNvSpPr>
          <p:nvPr/>
        </p:nvSpPr>
        <p:spPr>
          <a:xfrm>
            <a:off x="2568540" y="4599227"/>
            <a:ext cx="7376984" cy="867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rgbClr val="FFF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and Computing Sciences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FFF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Utrecht University</a:t>
            </a:r>
            <a:endParaRPr lang="nl-NL" sz="2000" dirty="0">
              <a:solidFill>
                <a:srgbClr val="FFFC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A4AF3-E0E6-F5ED-DFF1-AABDA0081944}"/>
              </a:ext>
            </a:extLst>
          </p:cNvPr>
          <p:cNvSpPr txBox="1"/>
          <p:nvPr/>
        </p:nvSpPr>
        <p:spPr>
          <a:xfrm>
            <a:off x="2232561" y="2127019"/>
            <a:ext cx="6672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nl-NL" sz="3600" b="1" dirty="0">
                <a:solidFill>
                  <a:srgbClr val="FFF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817672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1A0BF-9CBA-91CC-17A6-DCC09C1FC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A7E9D8-F440-BDA7-2D6C-7E630F9FE6AB}"/>
              </a:ext>
            </a:extLst>
          </p:cNvPr>
          <p:cNvSpPr txBox="1">
            <a:spLocks/>
          </p:cNvSpPr>
          <p:nvPr/>
        </p:nvSpPr>
        <p:spPr>
          <a:xfrm>
            <a:off x="838200" y="1331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690DC5-B672-8FDD-0EA0-24E3C8B82395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153877"/>
            <a:ext cx="10434306" cy="271055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the dataset and the number of clusters </a:t>
            </a:r>
            <a:r>
              <a:rPr lang="en-US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pPr>
              <a:lnSpc>
                <a:spcPct val="110000"/>
              </a:lnSpc>
            </a:pPr>
            <a:r>
              <a:rPr lang="en-US" altLang="nl-NL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cluster is determined by its average point (centroid)</a:t>
            </a:r>
          </a:p>
          <a:p>
            <a:pPr>
              <a:lnSpc>
                <a:spcPct val="110000"/>
              </a:lnSpc>
            </a:pPr>
            <a:r>
              <a:rPr lang="en-US" altLang="nl-NL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point in the dataset is assigned to the cluster with the closest centroid</a:t>
            </a:r>
          </a:p>
          <a:p>
            <a:pPr>
              <a:lnSpc>
                <a:spcPct val="110000"/>
              </a:lnSpc>
            </a:pPr>
            <a:r>
              <a:rPr lang="en-US" altLang="nl-NL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2A4CF10-FD50-9832-8162-7E7B1FC72B98}"/>
              </a:ext>
            </a:extLst>
          </p:cNvPr>
          <p:cNvSpPr txBox="1">
            <a:spLocks noChangeArrowheads="1"/>
          </p:cNvSpPr>
          <p:nvPr/>
        </p:nvSpPr>
        <p:spPr>
          <a:xfrm>
            <a:off x="1048813" y="3687447"/>
            <a:ext cx="10434306" cy="271055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k points as initial centroids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nl-N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Form k clusters by assigning all clusters to the closest centroid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Recompute the centroid of each cluster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nl-N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until </a:t>
            </a:r>
            <a:r>
              <a:rPr lang="en-US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centroids do not change</a:t>
            </a:r>
          </a:p>
        </p:txBody>
      </p:sp>
    </p:spTree>
    <p:extLst>
      <p:ext uri="{BB962C8B-B14F-4D97-AF65-F5344CB8AC3E}">
        <p14:creationId xmlns:p14="http://schemas.microsoft.com/office/powerpoint/2010/main" val="2685567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3EA58D-B8B5-D466-2B93-6463AB0A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21</a:t>
            </a:fld>
            <a:endParaRPr lang="en-US"/>
          </a:p>
        </p:txBody>
      </p:sp>
      <p:sp>
        <p:nvSpPr>
          <p:cNvPr id="3" name="Google Shape;163;g10d14715c52_2_25">
            <a:extLst>
              <a:ext uri="{FF2B5EF4-FFF2-40B4-BE49-F238E27FC236}">
                <a16:creationId xmlns:a16="http://schemas.microsoft.com/office/drawing/2014/main" id="{8CF0BD82-0F26-149D-861C-984F2C707ACA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K-means Clustering – Pros and Cons</a:t>
            </a:r>
            <a:endParaRPr lang="en-US"/>
          </a:p>
        </p:txBody>
      </p:sp>
      <p:sp>
        <p:nvSpPr>
          <p:cNvPr id="4" name="Google Shape;164;g10d14715c52_2_25">
            <a:extLst>
              <a:ext uri="{FF2B5EF4-FFF2-40B4-BE49-F238E27FC236}">
                <a16:creationId xmlns:a16="http://schemas.microsoft.com/office/drawing/2014/main" id="{0E0A6B43-8AA3-D948-F343-F40307F0F8C1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0515600" cy="48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40982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600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Pros:</a:t>
            </a:r>
            <a:endParaRPr lang="en-US"/>
          </a:p>
          <a:p>
            <a:pPr lvl="1" indent="-240030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Simple, scale well for large number of samples</a:t>
            </a:r>
            <a:endParaRPr lang="en-US"/>
          </a:p>
          <a:p>
            <a:pPr lvl="1" indent="-240030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Computationally efficient</a:t>
            </a:r>
            <a:endParaRPr lang="en-US"/>
          </a:p>
          <a:p>
            <a:pPr lvl="1" indent="-240030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Tighter clusters than the hierarchical clustering</a:t>
            </a:r>
            <a:endParaRPr lang="en-US"/>
          </a:p>
          <a:p>
            <a:pPr indent="-240982">
              <a:lnSpc>
                <a:spcPct val="110000"/>
              </a:lnSpc>
              <a:buClr>
                <a:schemeClr val="dk1"/>
              </a:buClr>
              <a:buSzPts val="2600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Cons</a:t>
            </a:r>
            <a:endParaRPr lang="en-US"/>
          </a:p>
          <a:p>
            <a:pPr lvl="1" indent="-240030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Difficult to guess the value of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lang="en-US"/>
          </a:p>
          <a:p>
            <a:pPr lvl="1" indent="-240030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Cannot handle clusters with arbitrary shapes</a:t>
            </a:r>
            <a:endParaRPr lang="en-US"/>
          </a:p>
          <a:p>
            <a:pPr lvl="1" indent="-240030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Clustering accuracy depends heavily on the initial selection of the </a:t>
            </a:r>
            <a:r>
              <a:rPr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centroids</a:t>
            </a:r>
            <a:endParaRPr lang="en-US">
              <a:solidFill>
                <a:schemeClr val="accent1"/>
              </a:solidFill>
            </a:endParaRPr>
          </a:p>
          <a:p>
            <a:pPr lvl="1" indent="-240030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Based on the use of squared Euclidean distance as the measure of dissimilarity</a:t>
            </a:r>
            <a:endParaRPr lang="en-US"/>
          </a:p>
          <a:p>
            <a:pPr lvl="1" indent="-240030">
              <a:lnSpc>
                <a:spcPct val="110000"/>
              </a:lnSpc>
              <a:buClr>
                <a:srgbClr val="CC4125"/>
              </a:buClr>
              <a:buSzPts val="2400"/>
            </a:pPr>
            <a:r>
              <a:rPr lang="en-US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 means are not robust to outliers</a:t>
            </a:r>
            <a:endParaRPr lang="en-US">
              <a:solidFill>
                <a:srgbClr val="CC4125"/>
              </a:solidFill>
            </a:endParaRPr>
          </a:p>
          <a:p>
            <a:pPr lvl="1" indent="-240030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May not ensure the convergence to the global minimum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97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66D6CE-5F79-3373-93A0-F43C26C29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22</a:t>
            </a:fld>
            <a:endParaRPr lang="en-US"/>
          </a:p>
        </p:txBody>
      </p:sp>
      <p:pic>
        <p:nvPicPr>
          <p:cNvPr id="3" name="Google Shape;171;g10d14715c52_2_30">
            <a:extLst>
              <a:ext uri="{FF2B5EF4-FFF2-40B4-BE49-F238E27FC236}">
                <a16:creationId xmlns:a16="http://schemas.microsoft.com/office/drawing/2014/main" id="{06FB6EE7-B50A-281A-4FB4-78B914DFE5B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8576" y="1273332"/>
            <a:ext cx="11914843" cy="1429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2532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4FDDF1-D3C0-15EB-2B40-12D0A69A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23</a:t>
            </a:fld>
            <a:endParaRPr lang="en-US"/>
          </a:p>
        </p:txBody>
      </p:sp>
      <p:pic>
        <p:nvPicPr>
          <p:cNvPr id="3" name="Google Shape;176;g10d14715c52_2_36" descr="Chart, scatter chart&#10;&#10;Description automatically generated">
            <a:extLst>
              <a:ext uri="{FF2B5EF4-FFF2-40B4-BE49-F238E27FC236}">
                <a16:creationId xmlns:a16="http://schemas.microsoft.com/office/drawing/2014/main" id="{D5FEEFCA-C554-3427-DE1D-CA8801F4654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40525"/>
            <a:ext cx="29166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77;g10d14715c52_2_36" descr="Chart, scatter chart&#10;&#10;Description automatically generated">
            <a:extLst>
              <a:ext uri="{FF2B5EF4-FFF2-40B4-BE49-F238E27FC236}">
                <a16:creationId xmlns:a16="http://schemas.microsoft.com/office/drawing/2014/main" id="{3917E209-B19E-7D0B-4BFF-03CE128B2B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1443" y="940525"/>
            <a:ext cx="29166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8;g10d14715c52_2_36" descr="Chart, scatter chart&#10;&#10;Description automatically generated">
            <a:extLst>
              <a:ext uri="{FF2B5EF4-FFF2-40B4-BE49-F238E27FC236}">
                <a16:creationId xmlns:a16="http://schemas.microsoft.com/office/drawing/2014/main" id="{DBD301FB-DE59-791F-7466-FF5C97A0E84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940525"/>
            <a:ext cx="29166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9;g10d14715c52_2_36" descr="A picture containing chart, scatter chart&#10;&#10;Description automatically generated">
            <a:extLst>
              <a:ext uri="{FF2B5EF4-FFF2-40B4-BE49-F238E27FC236}">
                <a16:creationId xmlns:a16="http://schemas.microsoft.com/office/drawing/2014/main" id="{BCE2348A-29E9-0AD0-0273-81E8450EDFC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50553" y="940525"/>
            <a:ext cx="29166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0;g10d14715c52_2_36" descr="Chart, scatter chart&#10;&#10;Description automatically generated">
            <a:extLst>
              <a:ext uri="{FF2B5EF4-FFF2-40B4-BE49-F238E27FC236}">
                <a16:creationId xmlns:a16="http://schemas.microsoft.com/office/drawing/2014/main" id="{92BA7BA5-489D-AFE3-79BB-4E01F84E10A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365" y="2858492"/>
            <a:ext cx="29166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1;g10d14715c52_2_36" descr="Chart, scatter chart&#10;&#10;Description automatically generated">
            <a:extLst>
              <a:ext uri="{FF2B5EF4-FFF2-40B4-BE49-F238E27FC236}">
                <a16:creationId xmlns:a16="http://schemas.microsoft.com/office/drawing/2014/main" id="{8E3C7492-09E6-A530-0158-DD83A87BE0C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41445" y="2858492"/>
            <a:ext cx="29166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2;g10d14715c52_2_36" descr="Chart, scatter chart&#10;&#10;Description automatically generated">
            <a:extLst>
              <a:ext uri="{FF2B5EF4-FFF2-40B4-BE49-F238E27FC236}">
                <a16:creationId xmlns:a16="http://schemas.microsoft.com/office/drawing/2014/main" id="{C3AEEB91-EA84-B1C0-6920-96641E55798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00" y="2858492"/>
            <a:ext cx="29166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3;g10d14715c52_2_36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346A56E6-455E-832F-FA52-3571E981C45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50552" y="2858492"/>
            <a:ext cx="29166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4;g10d14715c52_2_36" descr="Chart, scatter chart&#10;&#10;Description automatically generated">
            <a:extLst>
              <a:ext uri="{FF2B5EF4-FFF2-40B4-BE49-F238E27FC236}">
                <a16:creationId xmlns:a16="http://schemas.microsoft.com/office/drawing/2014/main" id="{56DFF2F3-230D-4CDC-FA7A-9A0B1B76827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365" y="4692875"/>
            <a:ext cx="29166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5;g10d14715c52_2_36" descr="Diagram, scatter chart&#10;&#10;Description automatically generated">
            <a:extLst>
              <a:ext uri="{FF2B5EF4-FFF2-40B4-BE49-F238E27FC236}">
                <a16:creationId xmlns:a16="http://schemas.microsoft.com/office/drawing/2014/main" id="{2EAFA0E4-C310-ED79-6247-41036830028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41444" y="4692875"/>
            <a:ext cx="29166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6;g10d14715c52_2_36" descr="Chart, scatter chart&#10;&#10;Description automatically generated">
            <a:extLst>
              <a:ext uri="{FF2B5EF4-FFF2-40B4-BE49-F238E27FC236}">
                <a16:creationId xmlns:a16="http://schemas.microsoft.com/office/drawing/2014/main" id="{EF32EDBE-8582-BFD0-64B7-E5D004D0E28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96000" y="4692875"/>
            <a:ext cx="29166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7;g10d14715c52_2_36" descr="Chart, scatter chart&#10;&#10;Description automatically generated">
            <a:extLst>
              <a:ext uri="{FF2B5EF4-FFF2-40B4-BE49-F238E27FC236}">
                <a16:creationId xmlns:a16="http://schemas.microsoft.com/office/drawing/2014/main" id="{CD470A14-AAA5-6384-BAA7-925ACECAB482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150552" y="4692875"/>
            <a:ext cx="291498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8;g10d14715c52_2_36">
            <a:extLst>
              <a:ext uri="{FF2B5EF4-FFF2-40B4-BE49-F238E27FC236}">
                <a16:creationId xmlns:a16="http://schemas.microsoft.com/office/drawing/2014/main" id="{597CAFBD-9582-BEA4-C86C-780C3115016F}"/>
              </a:ext>
            </a:extLst>
          </p:cNvPr>
          <p:cNvSpPr txBox="1"/>
          <p:nvPr/>
        </p:nvSpPr>
        <p:spPr>
          <a:xfrm>
            <a:off x="838200" y="182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K-means Clustering – Demo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356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B2DAAB-315D-0359-9A3F-32D5D9E0D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24</a:t>
            </a:fld>
            <a:endParaRPr lang="en-US"/>
          </a:p>
        </p:txBody>
      </p:sp>
      <p:sp>
        <p:nvSpPr>
          <p:cNvPr id="3" name="Google Shape;193;g10d14715c52_2_2">
            <a:extLst>
              <a:ext uri="{FF2B5EF4-FFF2-40B4-BE49-F238E27FC236}">
                <a16:creationId xmlns:a16="http://schemas.microsoft.com/office/drawing/2014/main" id="{E8D52A75-BE95-0A28-43C1-AACE3FD82AC6}"/>
              </a:ext>
            </a:extLst>
          </p:cNvPr>
          <p:cNvSpPr txBox="1"/>
          <p:nvPr/>
        </p:nvSpPr>
        <p:spPr>
          <a:xfrm>
            <a:off x="4356787" y="4259540"/>
            <a:ext cx="258812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400" b="1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Coding Time</a:t>
            </a:r>
            <a:endParaRPr sz="3400" b="0" i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194;g10d14715c52_2_2">
            <a:extLst>
              <a:ext uri="{FF2B5EF4-FFF2-40B4-BE49-F238E27FC236}">
                <a16:creationId xmlns:a16="http://schemas.microsoft.com/office/drawing/2014/main" id="{86E3AA47-7032-84ED-8DF3-CB774C76E2F6}"/>
              </a:ext>
            </a:extLst>
          </p:cNvPr>
          <p:cNvCxnSpPr/>
          <p:nvPr/>
        </p:nvCxnSpPr>
        <p:spPr>
          <a:xfrm>
            <a:off x="786580" y="4959475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FD38A5D2-6582-A326-F377-DB3B28772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500" y="485504"/>
            <a:ext cx="3400697" cy="340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08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17BBC3-755E-E084-94CB-F36FA728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25</a:t>
            </a:fld>
            <a:endParaRPr lang="en-US"/>
          </a:p>
        </p:txBody>
      </p:sp>
      <p:sp>
        <p:nvSpPr>
          <p:cNvPr id="3" name="Google Shape;200;g10d14715c52_2_52">
            <a:extLst>
              <a:ext uri="{FF2B5EF4-FFF2-40B4-BE49-F238E27FC236}">
                <a16:creationId xmlns:a16="http://schemas.microsoft.com/office/drawing/2014/main" id="{C23566AB-69A8-091E-B4D3-E5C9E68D9CF4}"/>
              </a:ext>
            </a:extLst>
          </p:cNvPr>
          <p:cNvSpPr txBox="1"/>
          <p:nvPr/>
        </p:nvSpPr>
        <p:spPr>
          <a:xfrm>
            <a:off x="4302133" y="1136711"/>
            <a:ext cx="358773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Coffee Break </a:t>
            </a:r>
            <a:endParaRPr sz="3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201;g10d14715c52_2_52">
            <a:extLst>
              <a:ext uri="{FF2B5EF4-FFF2-40B4-BE49-F238E27FC236}">
                <a16:creationId xmlns:a16="http://schemas.microsoft.com/office/drawing/2014/main" id="{E27BA19F-0468-2E06-FEB6-EF58249E98D6}"/>
              </a:ext>
            </a:extLst>
          </p:cNvPr>
          <p:cNvCxnSpPr/>
          <p:nvPr/>
        </p:nvCxnSpPr>
        <p:spPr>
          <a:xfrm>
            <a:off x="786580" y="4959475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Graphic 4" descr="Coffee with solid fill">
            <a:extLst>
              <a:ext uri="{FF2B5EF4-FFF2-40B4-BE49-F238E27FC236}">
                <a16:creationId xmlns:a16="http://schemas.microsoft.com/office/drawing/2014/main" id="{1FD25985-4348-7472-7455-99E021513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825" y="2159669"/>
            <a:ext cx="2799806" cy="27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62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4AE45E-D514-64AB-2780-C8589698D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26</a:t>
            </a:fld>
            <a:endParaRPr lang="en-US"/>
          </a:p>
        </p:txBody>
      </p:sp>
      <p:sp>
        <p:nvSpPr>
          <p:cNvPr id="3" name="Google Shape;207;g10d14715c52_2_124">
            <a:extLst>
              <a:ext uri="{FF2B5EF4-FFF2-40B4-BE49-F238E27FC236}">
                <a16:creationId xmlns:a16="http://schemas.microsoft.com/office/drawing/2014/main" id="{30A33AE9-C029-95E4-33E0-8345AB4CEB94}"/>
              </a:ext>
            </a:extLst>
          </p:cNvPr>
          <p:cNvSpPr txBox="1"/>
          <p:nvPr/>
        </p:nvSpPr>
        <p:spPr>
          <a:xfrm>
            <a:off x="1202028" y="2620260"/>
            <a:ext cx="8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DBSCAN Clustering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208;g10d14715c52_2_124">
            <a:extLst>
              <a:ext uri="{FF2B5EF4-FFF2-40B4-BE49-F238E27FC236}">
                <a16:creationId xmlns:a16="http://schemas.microsoft.com/office/drawing/2014/main" id="{73E9AFFD-D18E-8423-B4F3-D2CDA41E573F}"/>
              </a:ext>
            </a:extLst>
          </p:cNvPr>
          <p:cNvCxnSpPr/>
          <p:nvPr/>
        </p:nvCxnSpPr>
        <p:spPr>
          <a:xfrm>
            <a:off x="1029405" y="3429000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62889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66678-C32D-87CF-301B-E35B4011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27</a:t>
            </a:fld>
            <a:endParaRPr lang="en-US"/>
          </a:p>
        </p:txBody>
      </p:sp>
      <p:sp>
        <p:nvSpPr>
          <p:cNvPr id="3" name="Google Shape;213;g10d14715c52_2_129">
            <a:extLst>
              <a:ext uri="{FF2B5EF4-FFF2-40B4-BE49-F238E27FC236}">
                <a16:creationId xmlns:a16="http://schemas.microsoft.com/office/drawing/2014/main" id="{61CDD613-0BF2-DBD9-E23C-32F3E19598B7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Density Based Clustering Methods</a:t>
            </a:r>
            <a:endParaRPr lang="en-US"/>
          </a:p>
        </p:txBody>
      </p:sp>
      <p:sp>
        <p:nvSpPr>
          <p:cNvPr id="4" name="Google Shape;214;g10d14715c52_2_129">
            <a:extLst>
              <a:ext uri="{FF2B5EF4-FFF2-40B4-BE49-F238E27FC236}">
                <a16:creationId xmlns:a16="http://schemas.microsoft.com/office/drawing/2014/main" id="{2388B7BF-7E9F-52AF-4A40-6FA3D0FF4BBA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0515600" cy="48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Basic idea: points within density connected region belong to the same cluster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dk1"/>
              </a:buClr>
              <a:buSzPts val="28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Major Features: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Discover clusters of arbitrary shapes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Handle noise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Single scan over the data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dk1"/>
              </a:buClr>
              <a:buSzPts val="28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Requirements: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Parameters as terminating conditions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dk1"/>
              </a:buClr>
              <a:buSzPts val="28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You can look at DBSCAN: Ester, et al. (SIGKDD’96)</a:t>
            </a:r>
            <a:endParaRPr lang="en-US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3491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902BC7-C61E-F834-43FA-447F78AD2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F3C4FF-FDEA-0354-C8C0-27D503B6C4A9}"/>
              </a:ext>
            </a:extLst>
          </p:cNvPr>
          <p:cNvSpPr txBox="1">
            <a:spLocks/>
          </p:cNvSpPr>
          <p:nvPr/>
        </p:nvSpPr>
        <p:spPr>
          <a:xfrm>
            <a:off x="838200" y="246580"/>
            <a:ext cx="10515600" cy="10972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DBSCAN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873F432-468C-63A6-04A7-F09248C25E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4492" y="1275008"/>
                <a:ext cx="8317832" cy="4833145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parameters: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nl-NL" sz="2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𝐸𝑝𝑠</m:t>
                    </m:r>
                    <m:r>
                      <a:rPr lang="en-US" altLang="nl-NL" sz="2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nl-NL" sz="2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nl-NL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altLang="nl-NL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maximum radius of the neighborhood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nl-NL" sz="26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MinPts</a:t>
                </a:r>
                <a:r>
                  <a:rPr lang="en-US" altLang="nl-NL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minimum number of points in the Eps-neighborhood of each point to be considered in the cluster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Eps-neighborhood of q: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𝐸𝑝𝑠</m:t>
                        </m:r>
                      </m:sub>
                    </m:sSub>
                    <m:d>
                      <m:dPr>
                        <m:ctrlP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altLang="nl-NL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nl-NL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nl-NL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nl-NL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nl-NL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 </m:t>
                    </m:r>
                  </m:oMath>
                </a14:m>
                <a:endParaRPr lang="en-US" altLang="nl-NL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nl-NL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Directly density-reachable</a:t>
                </a: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 point p is </a:t>
                </a:r>
                <a:r>
                  <a:rPr lang="en-US" altLang="nl-NL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directly density-reachable</a:t>
                </a: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a point q </a:t>
                </a:r>
                <a:r>
                  <a:rPr lang="en-US" altLang="nl-NL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w.r.t.</a:t>
                </a: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nl-NL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Eps</a:t>
                </a: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altLang="nl-NL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MinPts</a:t>
                </a: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nl-NL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 is </a:t>
                </a:r>
                <a:r>
                  <a:rPr lang="en-US" altLang="nl-NL" sz="2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core point </a:t>
                </a:r>
                <a:r>
                  <a:rPr lang="en-US" altLang="nl-NL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nl-NL" sz="2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𝑐𝑎𝑟𝑑</m:t>
                        </m:r>
                        <m:r>
                          <a:rPr lang="en-US" altLang="nl-NL" sz="2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𝐸𝑝𝑠</m:t>
                        </m:r>
                      </m:sub>
                    </m:sSub>
                    <m:d>
                      <m:dPr>
                        <m:ctrlP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altLang="nl-NL" sz="26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nl-NL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nl-NL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𝑀𝑖𝑛𝑃𝑡𝑠</m:t>
                    </m:r>
                  </m:oMath>
                </a14:m>
                <a:endParaRPr lang="en-US" altLang="nl-NL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nl-NL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 belongs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𝐸𝑝𝑠</m:t>
                        </m:r>
                      </m:sub>
                    </m:sSub>
                    <m:d>
                      <m:dPr>
                        <m:ctrlP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altLang="nl-NL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873F432-468C-63A6-04A7-F09248C25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92" y="1275008"/>
                <a:ext cx="8317832" cy="4833145"/>
              </a:xfrm>
              <a:prstGeom prst="rect">
                <a:avLst/>
              </a:prstGeom>
              <a:blipFill>
                <a:blip r:embed="rId2"/>
                <a:stretch>
                  <a:fillRect l="-1067" t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E24C057-8DFB-8C83-4C56-737F1A26AFFF}"/>
              </a:ext>
            </a:extLst>
          </p:cNvPr>
          <p:cNvGrpSpPr/>
          <p:nvPr/>
        </p:nvGrpSpPr>
        <p:grpSpPr>
          <a:xfrm>
            <a:off x="8888076" y="1121944"/>
            <a:ext cx="2405025" cy="1859000"/>
            <a:chOff x="9298007" y="3429000"/>
            <a:chExt cx="2405025" cy="1859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2639DE-A3E7-E3D7-D206-6767C544B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8007" y="3429000"/>
              <a:ext cx="2405025" cy="1859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353894-5656-9625-56DD-CC3881C39DAE}"/>
                </a:ext>
              </a:extLst>
            </p:cNvPr>
            <p:cNvSpPr txBox="1"/>
            <p:nvPr/>
          </p:nvSpPr>
          <p:spPr>
            <a:xfrm>
              <a:off x="9298007" y="3429000"/>
              <a:ext cx="624990" cy="3061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nl-NL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602EC77-548D-3C3A-6A8C-74BB38EA24D6}"/>
              </a:ext>
            </a:extLst>
          </p:cNvPr>
          <p:cNvSpPr txBox="1"/>
          <p:nvPr/>
        </p:nvSpPr>
        <p:spPr>
          <a:xfrm>
            <a:off x="9616942" y="3213196"/>
            <a:ext cx="1924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Eps = 1cm</a:t>
            </a:r>
          </a:p>
          <a:p>
            <a:r>
              <a:rPr lang="en-US" dirty="0" err="1"/>
              <a:t>MinPts</a:t>
            </a:r>
            <a:r>
              <a:rPr lang="en-US" dirty="0"/>
              <a:t> = 5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76194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79E75E-4916-2C1A-A76B-94A72382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59041A-D296-F445-F38C-6448588CA25B}"/>
              </a:ext>
            </a:extLst>
          </p:cNvPr>
          <p:cNvSpPr txBox="1">
            <a:spLocks/>
          </p:cNvSpPr>
          <p:nvPr/>
        </p:nvSpPr>
        <p:spPr>
          <a:xfrm>
            <a:off x="838200" y="359596"/>
            <a:ext cx="10515600" cy="9842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DBSCAN</a:t>
            </a:r>
            <a:endParaRPr lang="nl-N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B5FE2A-1D8B-E4E5-DB3E-ADBA78F83F36}"/>
              </a:ext>
            </a:extLst>
          </p:cNvPr>
          <p:cNvSpPr txBox="1">
            <a:spLocks/>
          </p:cNvSpPr>
          <p:nvPr/>
        </p:nvSpPr>
        <p:spPr>
          <a:xfrm>
            <a:off x="838201" y="1343818"/>
            <a:ext cx="8931442" cy="48331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nl-NL">
                <a:latin typeface="Times New Roman" panose="02020603050405020304" pitchFamily="18" charset="0"/>
                <a:cs typeface="Times New Roman" panose="02020603050405020304" pitchFamily="18" charset="0"/>
              </a:rPr>
              <a:t>DBSCAN is based on:</a:t>
            </a:r>
          </a:p>
          <a:p>
            <a:pPr lvl="1">
              <a:lnSpc>
                <a:spcPct val="110000"/>
              </a:lnSpc>
            </a:pPr>
            <a:r>
              <a:rPr lang="en-US" altLang="nl-NL" sz="2600">
                <a:latin typeface="Times New Roman" panose="02020603050405020304" pitchFamily="18" charset="0"/>
                <a:cs typeface="Times New Roman" panose="02020603050405020304" pitchFamily="18" charset="0"/>
              </a:rPr>
              <a:t>Density: number of points within a specified radius (Eps)</a:t>
            </a:r>
          </a:p>
          <a:p>
            <a:pPr lvl="1">
              <a:lnSpc>
                <a:spcPct val="110000"/>
              </a:lnSpc>
            </a:pPr>
            <a:r>
              <a:rPr lang="en-US" altLang="nl-NL" sz="2600">
                <a:latin typeface="Times New Roman" panose="02020603050405020304" pitchFamily="18" charset="0"/>
                <a:cs typeface="Times New Roman" panose="02020603050405020304" pitchFamily="18" charset="0"/>
              </a:rPr>
              <a:t>Core points: those points which has more than the number of MinPts within Eps-neighborhood</a:t>
            </a:r>
          </a:p>
          <a:p>
            <a:pPr lvl="2">
              <a:lnSpc>
                <a:spcPct val="110000"/>
              </a:lnSpc>
            </a:pPr>
            <a:r>
              <a:rPr lang="en-US" altLang="nl-NL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These are the points in the interior of the clusters</a:t>
            </a:r>
          </a:p>
          <a:p>
            <a:pPr lvl="1">
              <a:lnSpc>
                <a:spcPct val="110000"/>
              </a:lnSpc>
            </a:pPr>
            <a:r>
              <a:rPr lang="en-US" altLang="nl-NL" sz="2600">
                <a:latin typeface="Times New Roman" panose="02020603050405020304" pitchFamily="18" charset="0"/>
                <a:cs typeface="Times New Roman" panose="02020603050405020304" pitchFamily="18" charset="0"/>
              </a:rPr>
              <a:t>Border points: has fewer number of points within Eps-neighborhood but they are in the neighborhood of core points</a:t>
            </a:r>
          </a:p>
          <a:p>
            <a:pPr lvl="1">
              <a:lnSpc>
                <a:spcPct val="110000"/>
              </a:lnSpc>
            </a:pPr>
            <a:r>
              <a:rPr lang="en-US" altLang="nl-NL" sz="2600">
                <a:latin typeface="Times New Roman" panose="02020603050405020304" pitchFamily="18" charset="0"/>
                <a:cs typeface="Times New Roman" panose="02020603050405020304" pitchFamily="18" charset="0"/>
              </a:rPr>
              <a:t>Noise points: all the points that are neither core points nor border points.</a:t>
            </a:r>
            <a:endParaRPr lang="en-US" altLang="nl-NL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5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529A216B-D901-E10E-C2EE-8DCE79804D8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Topics for Today</a:t>
            </a:r>
            <a:endParaRPr lang="en-US" sz="3200" b="1"/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A28C6BDA-518D-028A-996F-638046F3660F}"/>
              </a:ext>
            </a:extLst>
          </p:cNvPr>
          <p:cNvSpPr txBox="1">
            <a:spLocks/>
          </p:cNvSpPr>
          <p:nvPr/>
        </p:nvSpPr>
        <p:spPr>
          <a:xfrm>
            <a:off x="838200" y="1419335"/>
            <a:ext cx="10515600" cy="494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97" indent="-342797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Unsupervised learning models </a:t>
            </a:r>
          </a:p>
          <a:p>
            <a:pPr marL="342797" indent="-342797">
              <a:lnSpc>
                <a:spcPct val="150000"/>
              </a:lnSpc>
              <a:buSzPts val="28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Clustering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9997" lvl="1" indent="-342797">
              <a:lnSpc>
                <a:spcPct val="150000"/>
              </a:lnSpc>
              <a:buSzPts val="24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Partitioning (K-means as example)</a:t>
            </a:r>
          </a:p>
          <a:p>
            <a:pPr marL="799997" lvl="1" indent="-342797">
              <a:lnSpc>
                <a:spcPct val="150000"/>
              </a:lnSpc>
              <a:buSzPts val="24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Density based clustering (DBSCAN)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9997" lvl="1" indent="-342797">
              <a:lnSpc>
                <a:spcPct val="150000"/>
              </a:lnSpc>
              <a:buSzPts val="24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Hierarchical clustering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9997" lvl="1" indent="-342797">
              <a:lnSpc>
                <a:spcPct val="150000"/>
              </a:lnSpc>
              <a:buSzPts val="24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Spectral Clustering</a:t>
            </a:r>
          </a:p>
          <a:p>
            <a:pPr marL="342797" indent="-342797"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Evaluating the clustering models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199E0-AFDF-9E22-6C2C-F30D03E5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67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8B1601-C1D0-6D8A-CB90-8853A34CF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2AA8359-0AD6-1FEE-FBB0-7F84953D6901}"/>
              </a:ext>
            </a:extLst>
          </p:cNvPr>
          <p:cNvSpPr txBox="1">
            <a:spLocks/>
          </p:cNvSpPr>
          <p:nvPr/>
        </p:nvSpPr>
        <p:spPr>
          <a:xfrm>
            <a:off x="838200" y="238447"/>
            <a:ext cx="10515600" cy="11053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K-means and DBSCAN</a:t>
            </a:r>
            <a:endParaRPr lang="nl-N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85F9BF-F343-6F6E-B3D7-BDEC276C4B32}"/>
              </a:ext>
            </a:extLst>
          </p:cNvPr>
          <p:cNvSpPr txBox="1">
            <a:spLocks/>
          </p:cNvSpPr>
          <p:nvPr/>
        </p:nvSpPr>
        <p:spPr>
          <a:xfrm>
            <a:off x="1355559" y="4520156"/>
            <a:ext cx="2626894" cy="6654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nl-NL">
                <a:latin typeface="Times New Roman" panose="02020603050405020304" pitchFamily="18" charset="0"/>
                <a:cs typeface="Times New Roman" panose="02020603050405020304" pitchFamily="18" charset="0"/>
              </a:rPr>
              <a:t>DBSCAN</a:t>
            </a:r>
            <a:endParaRPr lang="en-US" altLang="nl-NL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7EEB94-21D1-373B-53D7-951CA82C7915}"/>
              </a:ext>
            </a:extLst>
          </p:cNvPr>
          <p:cNvSpPr txBox="1">
            <a:spLocks/>
          </p:cNvSpPr>
          <p:nvPr/>
        </p:nvSpPr>
        <p:spPr>
          <a:xfrm>
            <a:off x="7539790" y="4520156"/>
            <a:ext cx="2626894" cy="665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</a:t>
            </a:r>
            <a:endParaRPr lang="en-US" altLang="nl-NL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72CCCF1-9228-8788-39D4-3CDF4CFEE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88" y="1545710"/>
            <a:ext cx="4492636" cy="277255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B7049E0-73F5-CC05-2B09-12E741A04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2388"/>
            <a:ext cx="4353633" cy="268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B7560D-5B3A-FD9B-342A-D6A50402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31</a:t>
            </a:fld>
            <a:endParaRPr lang="en-US"/>
          </a:p>
        </p:txBody>
      </p:sp>
      <p:sp>
        <p:nvSpPr>
          <p:cNvPr id="3" name="Google Shape;240;g10d14715c52_2_157">
            <a:extLst>
              <a:ext uri="{FF2B5EF4-FFF2-40B4-BE49-F238E27FC236}">
                <a16:creationId xmlns:a16="http://schemas.microsoft.com/office/drawing/2014/main" id="{49781DC9-C8C6-B69E-EBB3-D9BE7E0AA603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Comparing K-means and DBSCAN</a:t>
            </a:r>
            <a:endParaRPr lang="en-US"/>
          </a:p>
        </p:txBody>
      </p:sp>
      <p:sp>
        <p:nvSpPr>
          <p:cNvPr id="4" name="Google Shape;241;g10d14715c52_2_157">
            <a:extLst>
              <a:ext uri="{FF2B5EF4-FFF2-40B4-BE49-F238E27FC236}">
                <a16:creationId xmlns:a16="http://schemas.microsoft.com/office/drawing/2014/main" id="{5FB25210-78A8-3E3A-E722-B87F30FE1B57}"/>
              </a:ext>
            </a:extLst>
          </p:cNvPr>
          <p:cNvSpPr txBox="1">
            <a:spLocks/>
          </p:cNvSpPr>
          <p:nvPr/>
        </p:nvSpPr>
        <p:spPr>
          <a:xfrm>
            <a:off x="1355559" y="4520156"/>
            <a:ext cx="26268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 panose="020B0604020202020204" pitchFamily="34" charset="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DBSCAN</a:t>
            </a:r>
            <a:endParaRPr lang="en-US"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242;g10d14715c52_2_157">
            <a:extLst>
              <a:ext uri="{FF2B5EF4-FFF2-40B4-BE49-F238E27FC236}">
                <a16:creationId xmlns:a16="http://schemas.microsoft.com/office/drawing/2014/main" id="{B94613DE-D8BC-EAF9-5093-52B4696280DF}"/>
              </a:ext>
            </a:extLst>
          </p:cNvPr>
          <p:cNvSpPr txBox="1"/>
          <p:nvPr/>
        </p:nvSpPr>
        <p:spPr>
          <a:xfrm>
            <a:off x="7539790" y="4520156"/>
            <a:ext cx="26268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K-means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Google Shape;243;g10d14715c52_2_157" descr="Chart, scatter chart&#10;&#10;Description automatically generated">
            <a:extLst>
              <a:ext uri="{FF2B5EF4-FFF2-40B4-BE49-F238E27FC236}">
                <a16:creationId xmlns:a16="http://schemas.microsoft.com/office/drawing/2014/main" id="{B98EFC55-E3C5-0CDD-1B5B-13F5B52297F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688" y="1545710"/>
            <a:ext cx="4492635" cy="2772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4;g10d14715c52_2_157" descr="Chart, scatter chart&#10;&#10;Description automatically generated">
            <a:extLst>
              <a:ext uri="{FF2B5EF4-FFF2-40B4-BE49-F238E27FC236}">
                <a16:creationId xmlns:a16="http://schemas.microsoft.com/office/drawing/2014/main" id="{B8A3AEFA-C827-2E92-AA7D-09BCFA6B3E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672388"/>
            <a:ext cx="4353634" cy="2686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5;g10d14715c52_2_157">
            <a:extLst>
              <a:ext uri="{FF2B5EF4-FFF2-40B4-BE49-F238E27FC236}">
                <a16:creationId xmlns:a16="http://schemas.microsoft.com/office/drawing/2014/main" id="{4AFBD493-9C5B-A17E-8834-95D60D2A2A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52674"/>
            <a:ext cx="12192000" cy="45526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7605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B2DAAB-315D-0359-9A3F-32D5D9E0D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32</a:t>
            </a:fld>
            <a:endParaRPr lang="en-US"/>
          </a:p>
        </p:txBody>
      </p:sp>
      <p:sp>
        <p:nvSpPr>
          <p:cNvPr id="3" name="Google Shape;193;g10d14715c52_2_2">
            <a:extLst>
              <a:ext uri="{FF2B5EF4-FFF2-40B4-BE49-F238E27FC236}">
                <a16:creationId xmlns:a16="http://schemas.microsoft.com/office/drawing/2014/main" id="{E8D52A75-BE95-0A28-43C1-AACE3FD82AC6}"/>
              </a:ext>
            </a:extLst>
          </p:cNvPr>
          <p:cNvSpPr txBox="1"/>
          <p:nvPr/>
        </p:nvSpPr>
        <p:spPr>
          <a:xfrm>
            <a:off x="4356787" y="4259540"/>
            <a:ext cx="258812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400" b="1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Coding Time</a:t>
            </a:r>
            <a:endParaRPr sz="3400" b="0" i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194;g10d14715c52_2_2">
            <a:extLst>
              <a:ext uri="{FF2B5EF4-FFF2-40B4-BE49-F238E27FC236}">
                <a16:creationId xmlns:a16="http://schemas.microsoft.com/office/drawing/2014/main" id="{86E3AA47-7032-84ED-8DF3-CB774C76E2F6}"/>
              </a:ext>
            </a:extLst>
          </p:cNvPr>
          <p:cNvCxnSpPr/>
          <p:nvPr/>
        </p:nvCxnSpPr>
        <p:spPr>
          <a:xfrm>
            <a:off x="786580" y="4959475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FD38A5D2-6582-A326-F377-DB3B28772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500" y="485504"/>
            <a:ext cx="3400697" cy="340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67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4E5131-8641-EE5A-FD24-7768DFBA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33</a:t>
            </a:fld>
            <a:endParaRPr lang="en-US"/>
          </a:p>
        </p:txBody>
      </p:sp>
      <p:sp>
        <p:nvSpPr>
          <p:cNvPr id="3" name="Google Shape;257;p28">
            <a:extLst>
              <a:ext uri="{FF2B5EF4-FFF2-40B4-BE49-F238E27FC236}">
                <a16:creationId xmlns:a16="http://schemas.microsoft.com/office/drawing/2014/main" id="{49B7C75A-02C5-A7F5-BAEA-8CA4D48C7685}"/>
              </a:ext>
            </a:extLst>
          </p:cNvPr>
          <p:cNvSpPr txBox="1"/>
          <p:nvPr/>
        </p:nvSpPr>
        <p:spPr>
          <a:xfrm>
            <a:off x="1202028" y="2620260"/>
            <a:ext cx="8277726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Hierarchical Clustering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258;p28">
            <a:extLst>
              <a:ext uri="{FF2B5EF4-FFF2-40B4-BE49-F238E27FC236}">
                <a16:creationId xmlns:a16="http://schemas.microsoft.com/office/drawing/2014/main" id="{74791FB4-DCBE-408D-35AD-779ED6256DA8}"/>
              </a:ext>
            </a:extLst>
          </p:cNvPr>
          <p:cNvCxnSpPr/>
          <p:nvPr/>
        </p:nvCxnSpPr>
        <p:spPr>
          <a:xfrm>
            <a:off x="1029405" y="3429000"/>
            <a:ext cx="9730554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52752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25BC6-ADCF-79DC-837E-257B82216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34</a:t>
            </a:fld>
            <a:endParaRPr lang="en-US"/>
          </a:p>
        </p:txBody>
      </p:sp>
      <p:sp>
        <p:nvSpPr>
          <p:cNvPr id="3" name="Google Shape;325;p30">
            <a:extLst>
              <a:ext uri="{FF2B5EF4-FFF2-40B4-BE49-F238E27FC236}">
                <a16:creationId xmlns:a16="http://schemas.microsoft.com/office/drawing/2014/main" id="{13903B33-E686-3003-3363-9634C9498B82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Hierarchical Clustering</a:t>
            </a:r>
            <a:endParaRPr lang="en-US"/>
          </a:p>
        </p:txBody>
      </p:sp>
      <p:sp>
        <p:nvSpPr>
          <p:cNvPr id="4" name="Google Shape;326;p30">
            <a:extLst>
              <a:ext uri="{FF2B5EF4-FFF2-40B4-BE49-F238E27FC236}">
                <a16:creationId xmlns:a16="http://schemas.microsoft.com/office/drawing/2014/main" id="{63E233BF-00C3-0E30-3EF0-91C8AD122209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0515600" cy="483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16217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Construct nested clusters by successive merging (agglomerative/bottom up) or splitting (divisive/top down)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16217">
              <a:lnSpc>
                <a:spcPct val="150000"/>
              </a:lnSpc>
              <a:spcBef>
                <a:spcPts val="1300"/>
              </a:spcBef>
              <a:buClr>
                <a:schemeClr val="dk1"/>
              </a:buClr>
              <a:buSzPct val="1000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hierarchy of the clusters is represented as a tree which is called </a:t>
            </a:r>
            <a:r>
              <a:rPr lang="en-US">
                <a:solidFill>
                  <a:srgbClr val="6AA84F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dendrogram</a:t>
            </a: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16217">
              <a:lnSpc>
                <a:spcPct val="150000"/>
              </a:lnSpc>
              <a:spcBef>
                <a:spcPts val="1300"/>
              </a:spcBef>
              <a:buClr>
                <a:schemeClr val="dk1"/>
              </a:buClr>
              <a:buSzPct val="1000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</a:t>
            </a:r>
            <a:r>
              <a:rPr lang="en-US">
                <a:solidFill>
                  <a:srgbClr val="98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root </a:t>
            </a: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represents a</a:t>
            </a:r>
            <a:r>
              <a:rPr lang="en-US">
                <a:solidFill>
                  <a:srgbClr val="741B47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s</a:t>
            </a:r>
            <a:r>
              <a:rPr lang="en-US" u="sng">
                <a:solidFill>
                  <a:srgbClr val="741B47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ingle cluster for all the data</a:t>
            </a:r>
            <a:endParaRPr lang="en-US" u="sng">
              <a:solidFill>
                <a:srgbClr val="741B4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16217">
              <a:lnSpc>
                <a:spcPct val="150000"/>
              </a:lnSpc>
              <a:spcBef>
                <a:spcPts val="1300"/>
              </a:spcBef>
              <a:buClr>
                <a:schemeClr val="dk1"/>
              </a:buClr>
              <a:buSzPct val="1000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</a:t>
            </a:r>
            <a:r>
              <a:rPr lang="en-US">
                <a:solidFill>
                  <a:srgbClr val="B0500F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leaves </a:t>
            </a: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represent </a:t>
            </a:r>
            <a:r>
              <a:rPr lang="en-US" u="sng">
                <a:solidFill>
                  <a:srgbClr val="741B47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clusters with single object</a:t>
            </a:r>
            <a:endParaRPr lang="en-US" u="sng" dirty="0">
              <a:solidFill>
                <a:srgbClr val="741B4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799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C741CB-6C5A-0362-E5F1-EC8D6A0F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35</a:t>
            </a:fld>
            <a:endParaRPr lang="en-US"/>
          </a:p>
        </p:txBody>
      </p:sp>
      <p:sp>
        <p:nvSpPr>
          <p:cNvPr id="3" name="Google Shape;263;p29">
            <a:extLst>
              <a:ext uri="{FF2B5EF4-FFF2-40B4-BE49-F238E27FC236}">
                <a16:creationId xmlns:a16="http://schemas.microsoft.com/office/drawing/2014/main" id="{9EE2E7D2-C233-906D-447E-FB794A016CBE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Hierarchical Clustering</a:t>
            </a:r>
            <a:endParaRPr lang="en-US"/>
          </a:p>
        </p:txBody>
      </p:sp>
      <p:grpSp>
        <p:nvGrpSpPr>
          <p:cNvPr id="4" name="Google Shape;265;p29">
            <a:extLst>
              <a:ext uri="{FF2B5EF4-FFF2-40B4-BE49-F238E27FC236}">
                <a16:creationId xmlns:a16="http://schemas.microsoft.com/office/drawing/2014/main" id="{956F74BB-04A2-9B3F-6489-6FEA034129EA}"/>
              </a:ext>
            </a:extLst>
          </p:cNvPr>
          <p:cNvGrpSpPr/>
          <p:nvPr/>
        </p:nvGrpSpPr>
        <p:grpSpPr>
          <a:xfrm>
            <a:off x="5054752" y="1343818"/>
            <a:ext cx="6975475" cy="3595688"/>
            <a:chOff x="1200" y="1776"/>
            <a:chExt cx="4394" cy="2265"/>
          </a:xfrm>
        </p:grpSpPr>
        <p:cxnSp>
          <p:nvCxnSpPr>
            <p:cNvPr id="5" name="Google Shape;266;p29">
              <a:extLst>
                <a:ext uri="{FF2B5EF4-FFF2-40B4-BE49-F238E27FC236}">
                  <a16:creationId xmlns:a16="http://schemas.microsoft.com/office/drawing/2014/main" id="{F247CE26-FC43-94FE-7528-AA87BD19DE8D}"/>
                </a:ext>
              </a:extLst>
            </p:cNvPr>
            <p:cNvCxnSpPr/>
            <p:nvPr/>
          </p:nvCxnSpPr>
          <p:spPr>
            <a:xfrm>
              <a:off x="1200" y="2112"/>
              <a:ext cx="3216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6" name="Google Shape;267;p29">
              <a:extLst>
                <a:ext uri="{FF2B5EF4-FFF2-40B4-BE49-F238E27FC236}">
                  <a16:creationId xmlns:a16="http://schemas.microsoft.com/office/drawing/2014/main" id="{8651042E-B06A-37C5-A5A1-A3FA79852ACC}"/>
                </a:ext>
              </a:extLst>
            </p:cNvPr>
            <p:cNvGrpSpPr/>
            <p:nvPr/>
          </p:nvGrpSpPr>
          <p:grpSpPr>
            <a:xfrm>
              <a:off x="1440" y="1785"/>
              <a:ext cx="480" cy="327"/>
              <a:chOff x="1104" y="1785"/>
              <a:chExt cx="480" cy="327"/>
            </a:xfrm>
          </p:grpSpPr>
          <p:cxnSp>
            <p:nvCxnSpPr>
              <p:cNvPr id="58" name="Google Shape;268;p29">
                <a:extLst>
                  <a:ext uri="{FF2B5EF4-FFF2-40B4-BE49-F238E27FC236}">
                    <a16:creationId xmlns:a16="http://schemas.microsoft.com/office/drawing/2014/main" id="{6DF504D1-EC8D-983A-634E-F8589687F693}"/>
                  </a:ext>
                </a:extLst>
              </p:cNvPr>
              <p:cNvCxnSpPr/>
              <p:nvPr/>
            </p:nvCxnSpPr>
            <p:spPr>
              <a:xfrm>
                <a:off x="1200" y="2016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" name="Google Shape;269;p29">
                <a:extLst>
                  <a:ext uri="{FF2B5EF4-FFF2-40B4-BE49-F238E27FC236}">
                    <a16:creationId xmlns:a16="http://schemas.microsoft.com/office/drawing/2014/main" id="{AF257FED-5424-B8A6-DB46-E88C909666F2}"/>
                  </a:ext>
                </a:extLst>
              </p:cNvPr>
              <p:cNvSpPr txBox="1"/>
              <p:nvPr/>
            </p:nvSpPr>
            <p:spPr>
              <a:xfrm>
                <a:off x="1104" y="1785"/>
                <a:ext cx="480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Step 0</a:t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7" name="Google Shape;270;p29">
              <a:extLst>
                <a:ext uri="{FF2B5EF4-FFF2-40B4-BE49-F238E27FC236}">
                  <a16:creationId xmlns:a16="http://schemas.microsoft.com/office/drawing/2014/main" id="{99B6C450-B431-6B5A-2D58-2339E7B122D3}"/>
                </a:ext>
              </a:extLst>
            </p:cNvPr>
            <p:cNvGrpSpPr/>
            <p:nvPr/>
          </p:nvGrpSpPr>
          <p:grpSpPr>
            <a:xfrm>
              <a:off x="1968" y="1776"/>
              <a:ext cx="480" cy="327"/>
              <a:chOff x="1104" y="1785"/>
              <a:chExt cx="480" cy="327"/>
            </a:xfrm>
          </p:grpSpPr>
          <p:cxnSp>
            <p:nvCxnSpPr>
              <p:cNvPr id="56" name="Google Shape;271;p29">
                <a:extLst>
                  <a:ext uri="{FF2B5EF4-FFF2-40B4-BE49-F238E27FC236}">
                    <a16:creationId xmlns:a16="http://schemas.microsoft.com/office/drawing/2014/main" id="{C5E6740D-7794-2CEB-BD7A-C076BC393849}"/>
                  </a:ext>
                </a:extLst>
              </p:cNvPr>
              <p:cNvCxnSpPr/>
              <p:nvPr/>
            </p:nvCxnSpPr>
            <p:spPr>
              <a:xfrm>
                <a:off x="1200" y="2016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" name="Google Shape;272;p29">
                <a:extLst>
                  <a:ext uri="{FF2B5EF4-FFF2-40B4-BE49-F238E27FC236}">
                    <a16:creationId xmlns:a16="http://schemas.microsoft.com/office/drawing/2014/main" id="{FFE265D7-B0AB-46B4-5CF6-11396D67F581}"/>
                  </a:ext>
                </a:extLst>
              </p:cNvPr>
              <p:cNvSpPr txBox="1"/>
              <p:nvPr/>
            </p:nvSpPr>
            <p:spPr>
              <a:xfrm>
                <a:off x="1104" y="1785"/>
                <a:ext cx="480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Step 1</a:t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8" name="Google Shape;273;p29">
              <a:extLst>
                <a:ext uri="{FF2B5EF4-FFF2-40B4-BE49-F238E27FC236}">
                  <a16:creationId xmlns:a16="http://schemas.microsoft.com/office/drawing/2014/main" id="{5F5A6BAE-2C6C-6EB4-68F0-F2FE250B7C85}"/>
                </a:ext>
              </a:extLst>
            </p:cNvPr>
            <p:cNvGrpSpPr/>
            <p:nvPr/>
          </p:nvGrpSpPr>
          <p:grpSpPr>
            <a:xfrm>
              <a:off x="2496" y="1776"/>
              <a:ext cx="480" cy="327"/>
              <a:chOff x="1104" y="1785"/>
              <a:chExt cx="480" cy="327"/>
            </a:xfrm>
          </p:grpSpPr>
          <p:cxnSp>
            <p:nvCxnSpPr>
              <p:cNvPr id="54" name="Google Shape;274;p29">
                <a:extLst>
                  <a:ext uri="{FF2B5EF4-FFF2-40B4-BE49-F238E27FC236}">
                    <a16:creationId xmlns:a16="http://schemas.microsoft.com/office/drawing/2014/main" id="{FE2DEE98-E4DA-E2A8-20BE-08233BCB8B4B}"/>
                  </a:ext>
                </a:extLst>
              </p:cNvPr>
              <p:cNvCxnSpPr/>
              <p:nvPr/>
            </p:nvCxnSpPr>
            <p:spPr>
              <a:xfrm>
                <a:off x="1200" y="2016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5" name="Google Shape;275;p29">
                <a:extLst>
                  <a:ext uri="{FF2B5EF4-FFF2-40B4-BE49-F238E27FC236}">
                    <a16:creationId xmlns:a16="http://schemas.microsoft.com/office/drawing/2014/main" id="{2B75E4C8-ABA1-EE42-02E9-A0C1F8FC1710}"/>
                  </a:ext>
                </a:extLst>
              </p:cNvPr>
              <p:cNvSpPr txBox="1"/>
              <p:nvPr/>
            </p:nvSpPr>
            <p:spPr>
              <a:xfrm>
                <a:off x="1104" y="1785"/>
                <a:ext cx="480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Step 2</a:t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9" name="Google Shape;276;p29">
              <a:extLst>
                <a:ext uri="{FF2B5EF4-FFF2-40B4-BE49-F238E27FC236}">
                  <a16:creationId xmlns:a16="http://schemas.microsoft.com/office/drawing/2014/main" id="{2CB532B4-B7D3-463F-2064-6C2901AD9FFF}"/>
                </a:ext>
              </a:extLst>
            </p:cNvPr>
            <p:cNvGrpSpPr/>
            <p:nvPr/>
          </p:nvGrpSpPr>
          <p:grpSpPr>
            <a:xfrm>
              <a:off x="2976" y="1776"/>
              <a:ext cx="480" cy="327"/>
              <a:chOff x="1104" y="1785"/>
              <a:chExt cx="480" cy="327"/>
            </a:xfrm>
          </p:grpSpPr>
          <p:cxnSp>
            <p:nvCxnSpPr>
              <p:cNvPr id="52" name="Google Shape;277;p29">
                <a:extLst>
                  <a:ext uri="{FF2B5EF4-FFF2-40B4-BE49-F238E27FC236}">
                    <a16:creationId xmlns:a16="http://schemas.microsoft.com/office/drawing/2014/main" id="{7F44054A-4F22-0B20-D0FE-8795ABB0D328}"/>
                  </a:ext>
                </a:extLst>
              </p:cNvPr>
              <p:cNvCxnSpPr/>
              <p:nvPr/>
            </p:nvCxnSpPr>
            <p:spPr>
              <a:xfrm>
                <a:off x="1200" y="2016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" name="Google Shape;278;p29">
                <a:extLst>
                  <a:ext uri="{FF2B5EF4-FFF2-40B4-BE49-F238E27FC236}">
                    <a16:creationId xmlns:a16="http://schemas.microsoft.com/office/drawing/2014/main" id="{7BAB0D4A-D9ED-B662-DAA6-600B1BD53DCB}"/>
                  </a:ext>
                </a:extLst>
              </p:cNvPr>
              <p:cNvSpPr txBox="1"/>
              <p:nvPr/>
            </p:nvSpPr>
            <p:spPr>
              <a:xfrm>
                <a:off x="1104" y="1785"/>
                <a:ext cx="480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Step 3</a:t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10" name="Google Shape;279;p29">
              <a:extLst>
                <a:ext uri="{FF2B5EF4-FFF2-40B4-BE49-F238E27FC236}">
                  <a16:creationId xmlns:a16="http://schemas.microsoft.com/office/drawing/2014/main" id="{88F291D3-9D58-B40E-7D90-A297893FA0BD}"/>
                </a:ext>
              </a:extLst>
            </p:cNvPr>
            <p:cNvGrpSpPr/>
            <p:nvPr/>
          </p:nvGrpSpPr>
          <p:grpSpPr>
            <a:xfrm>
              <a:off x="3456" y="1776"/>
              <a:ext cx="480" cy="327"/>
              <a:chOff x="1104" y="1785"/>
              <a:chExt cx="480" cy="327"/>
            </a:xfrm>
          </p:grpSpPr>
          <p:cxnSp>
            <p:nvCxnSpPr>
              <p:cNvPr id="50" name="Google Shape;280;p29">
                <a:extLst>
                  <a:ext uri="{FF2B5EF4-FFF2-40B4-BE49-F238E27FC236}">
                    <a16:creationId xmlns:a16="http://schemas.microsoft.com/office/drawing/2014/main" id="{CA718F90-B3C7-5850-92C9-282154E47C4C}"/>
                  </a:ext>
                </a:extLst>
              </p:cNvPr>
              <p:cNvCxnSpPr/>
              <p:nvPr/>
            </p:nvCxnSpPr>
            <p:spPr>
              <a:xfrm>
                <a:off x="1200" y="2016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281;p29">
                <a:extLst>
                  <a:ext uri="{FF2B5EF4-FFF2-40B4-BE49-F238E27FC236}">
                    <a16:creationId xmlns:a16="http://schemas.microsoft.com/office/drawing/2014/main" id="{1E887B2F-D9BE-73AD-310E-70625E894CF4}"/>
                  </a:ext>
                </a:extLst>
              </p:cNvPr>
              <p:cNvSpPr txBox="1"/>
              <p:nvPr/>
            </p:nvSpPr>
            <p:spPr>
              <a:xfrm>
                <a:off x="1104" y="1785"/>
                <a:ext cx="480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Step 4</a:t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11" name="Google Shape;282;p29">
              <a:extLst>
                <a:ext uri="{FF2B5EF4-FFF2-40B4-BE49-F238E27FC236}">
                  <a16:creationId xmlns:a16="http://schemas.microsoft.com/office/drawing/2014/main" id="{6D6E60E7-C613-5AAE-2EE5-666DFA921645}"/>
                </a:ext>
              </a:extLst>
            </p:cNvPr>
            <p:cNvSpPr txBox="1"/>
            <p:nvPr/>
          </p:nvSpPr>
          <p:spPr>
            <a:xfrm>
              <a:off x="1440" y="2508"/>
              <a:ext cx="212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/>
            </a:p>
          </p:txBody>
        </p:sp>
        <p:sp>
          <p:nvSpPr>
            <p:cNvPr id="12" name="Google Shape;283;p29">
              <a:extLst>
                <a:ext uri="{FF2B5EF4-FFF2-40B4-BE49-F238E27FC236}">
                  <a16:creationId xmlns:a16="http://schemas.microsoft.com/office/drawing/2014/main" id="{2CCB6CAA-3E1B-D5E5-2402-7826D96140E6}"/>
                </a:ext>
              </a:extLst>
            </p:cNvPr>
            <p:cNvSpPr txBox="1"/>
            <p:nvPr/>
          </p:nvSpPr>
          <p:spPr>
            <a:xfrm>
              <a:off x="1440" y="3108"/>
              <a:ext cx="212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 dirty="0"/>
            </a:p>
          </p:txBody>
        </p:sp>
        <p:sp>
          <p:nvSpPr>
            <p:cNvPr id="13" name="Google Shape;284;p29">
              <a:extLst>
                <a:ext uri="{FF2B5EF4-FFF2-40B4-BE49-F238E27FC236}">
                  <a16:creationId xmlns:a16="http://schemas.microsoft.com/office/drawing/2014/main" id="{1BDACF19-D022-16B2-8A32-163933C47311}"/>
                </a:ext>
              </a:extLst>
            </p:cNvPr>
            <p:cNvSpPr txBox="1"/>
            <p:nvPr/>
          </p:nvSpPr>
          <p:spPr>
            <a:xfrm>
              <a:off x="1440" y="2808"/>
              <a:ext cx="201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/>
            </a:p>
          </p:txBody>
        </p:sp>
        <p:sp>
          <p:nvSpPr>
            <p:cNvPr id="14" name="Google Shape;285;p29">
              <a:extLst>
                <a:ext uri="{FF2B5EF4-FFF2-40B4-BE49-F238E27FC236}">
                  <a16:creationId xmlns:a16="http://schemas.microsoft.com/office/drawing/2014/main" id="{3CBE8E18-6326-9EE8-0DE4-6A01547B9ED9}"/>
                </a:ext>
              </a:extLst>
            </p:cNvPr>
            <p:cNvSpPr txBox="1"/>
            <p:nvPr/>
          </p:nvSpPr>
          <p:spPr>
            <a:xfrm>
              <a:off x="1440" y="3408"/>
              <a:ext cx="201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/>
            </a:p>
          </p:txBody>
        </p:sp>
        <p:sp>
          <p:nvSpPr>
            <p:cNvPr id="15" name="Google Shape;286;p29">
              <a:extLst>
                <a:ext uri="{FF2B5EF4-FFF2-40B4-BE49-F238E27FC236}">
                  <a16:creationId xmlns:a16="http://schemas.microsoft.com/office/drawing/2014/main" id="{AFEC3216-AC1C-36FA-8700-50A34D7A5AF3}"/>
                </a:ext>
              </a:extLst>
            </p:cNvPr>
            <p:cNvSpPr txBox="1"/>
            <p:nvPr/>
          </p:nvSpPr>
          <p:spPr>
            <a:xfrm>
              <a:off x="1440" y="2208"/>
              <a:ext cx="201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/>
            </a:p>
          </p:txBody>
        </p:sp>
        <p:sp>
          <p:nvSpPr>
            <p:cNvPr id="16" name="Google Shape;287;p29">
              <a:extLst>
                <a:ext uri="{FF2B5EF4-FFF2-40B4-BE49-F238E27FC236}">
                  <a16:creationId xmlns:a16="http://schemas.microsoft.com/office/drawing/2014/main" id="{7BCBDA8F-AC3A-8A79-A9A1-E491EF6B4AA4}"/>
                </a:ext>
              </a:extLst>
            </p:cNvPr>
            <p:cNvSpPr/>
            <p:nvPr/>
          </p:nvSpPr>
          <p:spPr>
            <a:xfrm>
              <a:off x="1392" y="2256"/>
              <a:ext cx="288" cy="24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" name="Google Shape;288;p29">
              <a:extLst>
                <a:ext uri="{FF2B5EF4-FFF2-40B4-BE49-F238E27FC236}">
                  <a16:creationId xmlns:a16="http://schemas.microsoft.com/office/drawing/2014/main" id="{82247C28-4E07-9DCA-9B81-FD6CE7DF5CFA}"/>
                </a:ext>
              </a:extLst>
            </p:cNvPr>
            <p:cNvSpPr/>
            <p:nvPr/>
          </p:nvSpPr>
          <p:spPr>
            <a:xfrm>
              <a:off x="1392" y="2544"/>
              <a:ext cx="288" cy="24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" name="Google Shape;289;p29">
              <a:extLst>
                <a:ext uri="{FF2B5EF4-FFF2-40B4-BE49-F238E27FC236}">
                  <a16:creationId xmlns:a16="http://schemas.microsoft.com/office/drawing/2014/main" id="{0C68736F-8D07-31B4-25D8-9B14DAEE55AE}"/>
                </a:ext>
              </a:extLst>
            </p:cNvPr>
            <p:cNvSpPr/>
            <p:nvPr/>
          </p:nvSpPr>
          <p:spPr>
            <a:xfrm>
              <a:off x="1392" y="2832"/>
              <a:ext cx="288" cy="24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" name="Google Shape;290;p29">
              <a:extLst>
                <a:ext uri="{FF2B5EF4-FFF2-40B4-BE49-F238E27FC236}">
                  <a16:creationId xmlns:a16="http://schemas.microsoft.com/office/drawing/2014/main" id="{5B8077BA-AC5C-53FB-2B54-1C0A140FFF63}"/>
                </a:ext>
              </a:extLst>
            </p:cNvPr>
            <p:cNvSpPr/>
            <p:nvPr/>
          </p:nvSpPr>
          <p:spPr>
            <a:xfrm>
              <a:off x="1392" y="3120"/>
              <a:ext cx="288" cy="24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" name="Google Shape;291;p29">
              <a:extLst>
                <a:ext uri="{FF2B5EF4-FFF2-40B4-BE49-F238E27FC236}">
                  <a16:creationId xmlns:a16="http://schemas.microsoft.com/office/drawing/2014/main" id="{1FDEF05D-9467-F7D3-38E0-3C656EC755BD}"/>
                </a:ext>
              </a:extLst>
            </p:cNvPr>
            <p:cNvSpPr/>
            <p:nvPr/>
          </p:nvSpPr>
          <p:spPr>
            <a:xfrm>
              <a:off x="1392" y="3408"/>
              <a:ext cx="288" cy="24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" name="Google Shape;292;p29">
              <a:extLst>
                <a:ext uri="{FF2B5EF4-FFF2-40B4-BE49-F238E27FC236}">
                  <a16:creationId xmlns:a16="http://schemas.microsoft.com/office/drawing/2014/main" id="{306817EE-320C-D38F-20B5-2FBCB4B4B5B4}"/>
                </a:ext>
              </a:extLst>
            </p:cNvPr>
            <p:cNvSpPr txBox="1"/>
            <p:nvPr/>
          </p:nvSpPr>
          <p:spPr>
            <a:xfrm>
              <a:off x="1968" y="2304"/>
              <a:ext cx="345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 b</a:t>
              </a:r>
              <a:endParaRPr/>
            </a:p>
          </p:txBody>
        </p:sp>
        <p:sp>
          <p:nvSpPr>
            <p:cNvPr id="22" name="Google Shape;293;p29">
              <a:extLst>
                <a:ext uri="{FF2B5EF4-FFF2-40B4-BE49-F238E27FC236}">
                  <a16:creationId xmlns:a16="http://schemas.microsoft.com/office/drawing/2014/main" id="{838DBFA9-877F-BEFB-6CBA-214103A113CA}"/>
                </a:ext>
              </a:extLst>
            </p:cNvPr>
            <p:cNvSpPr/>
            <p:nvPr/>
          </p:nvSpPr>
          <p:spPr>
            <a:xfrm>
              <a:off x="1872" y="2352"/>
              <a:ext cx="528" cy="24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" name="Google Shape;294;p29">
              <a:extLst>
                <a:ext uri="{FF2B5EF4-FFF2-40B4-BE49-F238E27FC236}">
                  <a16:creationId xmlns:a16="http://schemas.microsoft.com/office/drawing/2014/main" id="{64271472-7BF0-AACF-9830-836A3511A98F}"/>
                </a:ext>
              </a:extLst>
            </p:cNvPr>
            <p:cNvSpPr txBox="1"/>
            <p:nvPr/>
          </p:nvSpPr>
          <p:spPr>
            <a:xfrm>
              <a:off x="2496" y="3216"/>
              <a:ext cx="345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 e</a:t>
              </a:r>
              <a:endParaRPr/>
            </a:p>
          </p:txBody>
        </p:sp>
        <p:sp>
          <p:nvSpPr>
            <p:cNvPr id="24" name="Google Shape;295;p29">
              <a:extLst>
                <a:ext uri="{FF2B5EF4-FFF2-40B4-BE49-F238E27FC236}">
                  <a16:creationId xmlns:a16="http://schemas.microsoft.com/office/drawing/2014/main" id="{7D40F222-2D73-4A81-1CAB-3E169F2354BF}"/>
                </a:ext>
              </a:extLst>
            </p:cNvPr>
            <p:cNvSpPr/>
            <p:nvPr/>
          </p:nvSpPr>
          <p:spPr>
            <a:xfrm>
              <a:off x="2400" y="3264"/>
              <a:ext cx="528" cy="24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" name="Google Shape;296;p29">
              <a:extLst>
                <a:ext uri="{FF2B5EF4-FFF2-40B4-BE49-F238E27FC236}">
                  <a16:creationId xmlns:a16="http://schemas.microsoft.com/office/drawing/2014/main" id="{43297828-8144-69C8-999C-7D020A930F8D}"/>
                </a:ext>
              </a:extLst>
            </p:cNvPr>
            <p:cNvSpPr txBox="1"/>
            <p:nvPr/>
          </p:nvSpPr>
          <p:spPr>
            <a:xfrm>
              <a:off x="2880" y="2928"/>
              <a:ext cx="478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 d e</a:t>
              </a:r>
              <a:endParaRPr/>
            </a:p>
          </p:txBody>
        </p:sp>
        <p:sp>
          <p:nvSpPr>
            <p:cNvPr id="26" name="Google Shape;297;p29">
              <a:extLst>
                <a:ext uri="{FF2B5EF4-FFF2-40B4-BE49-F238E27FC236}">
                  <a16:creationId xmlns:a16="http://schemas.microsoft.com/office/drawing/2014/main" id="{8BA97D6F-C0E5-4752-2BFF-4D3A213CD10A}"/>
                </a:ext>
              </a:extLst>
            </p:cNvPr>
            <p:cNvSpPr/>
            <p:nvPr/>
          </p:nvSpPr>
          <p:spPr>
            <a:xfrm>
              <a:off x="2784" y="2928"/>
              <a:ext cx="624" cy="288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" name="Google Shape;298;p29">
              <a:extLst>
                <a:ext uri="{FF2B5EF4-FFF2-40B4-BE49-F238E27FC236}">
                  <a16:creationId xmlns:a16="http://schemas.microsoft.com/office/drawing/2014/main" id="{D0C758A5-4BD0-76E4-9DC3-1C79F48EEF73}"/>
                </a:ext>
              </a:extLst>
            </p:cNvPr>
            <p:cNvSpPr txBox="1"/>
            <p:nvPr/>
          </p:nvSpPr>
          <p:spPr>
            <a:xfrm>
              <a:off x="3216" y="2592"/>
              <a:ext cx="755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 b c d e</a:t>
              </a:r>
              <a:endParaRPr/>
            </a:p>
          </p:txBody>
        </p:sp>
        <p:sp>
          <p:nvSpPr>
            <p:cNvPr id="28" name="Google Shape;299;p29">
              <a:extLst>
                <a:ext uri="{FF2B5EF4-FFF2-40B4-BE49-F238E27FC236}">
                  <a16:creationId xmlns:a16="http://schemas.microsoft.com/office/drawing/2014/main" id="{237925BF-A391-0D5F-461A-3EDCF10E8A3A}"/>
                </a:ext>
              </a:extLst>
            </p:cNvPr>
            <p:cNvSpPr/>
            <p:nvPr/>
          </p:nvSpPr>
          <p:spPr>
            <a:xfrm>
              <a:off x="3120" y="2592"/>
              <a:ext cx="1008" cy="288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9" name="Google Shape;300;p29">
              <a:extLst>
                <a:ext uri="{FF2B5EF4-FFF2-40B4-BE49-F238E27FC236}">
                  <a16:creationId xmlns:a16="http://schemas.microsoft.com/office/drawing/2014/main" id="{B0FD6F23-4FA8-8E74-6A8D-A7121FA7DDDE}"/>
                </a:ext>
              </a:extLst>
            </p:cNvPr>
            <p:cNvCxnSpPr/>
            <p:nvPr/>
          </p:nvCxnSpPr>
          <p:spPr>
            <a:xfrm>
              <a:off x="1200" y="3753"/>
              <a:ext cx="3216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30" name="Google Shape;301;p29">
              <a:extLst>
                <a:ext uri="{FF2B5EF4-FFF2-40B4-BE49-F238E27FC236}">
                  <a16:creationId xmlns:a16="http://schemas.microsoft.com/office/drawing/2014/main" id="{CC478562-8D36-7FB2-3E95-6739DBA4E96C}"/>
                </a:ext>
              </a:extLst>
            </p:cNvPr>
            <p:cNvCxnSpPr/>
            <p:nvPr/>
          </p:nvCxnSpPr>
          <p:spPr>
            <a:xfrm>
              <a:off x="1536" y="3753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" name="Google Shape;302;p29">
              <a:extLst>
                <a:ext uri="{FF2B5EF4-FFF2-40B4-BE49-F238E27FC236}">
                  <a16:creationId xmlns:a16="http://schemas.microsoft.com/office/drawing/2014/main" id="{0B2074ED-A648-7CB9-2580-B9E107B51A5B}"/>
                </a:ext>
              </a:extLst>
            </p:cNvPr>
            <p:cNvSpPr txBox="1"/>
            <p:nvPr/>
          </p:nvSpPr>
          <p:spPr>
            <a:xfrm>
              <a:off x="1440" y="3810"/>
              <a:ext cx="480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Step 4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2" name="Google Shape;303;p29">
              <a:extLst>
                <a:ext uri="{FF2B5EF4-FFF2-40B4-BE49-F238E27FC236}">
                  <a16:creationId xmlns:a16="http://schemas.microsoft.com/office/drawing/2014/main" id="{505AA282-18F7-4ABF-8658-63C3C3A3B9DC}"/>
                </a:ext>
              </a:extLst>
            </p:cNvPr>
            <p:cNvCxnSpPr/>
            <p:nvPr/>
          </p:nvCxnSpPr>
          <p:spPr>
            <a:xfrm>
              <a:off x="2064" y="3744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" name="Google Shape;304;p29">
              <a:extLst>
                <a:ext uri="{FF2B5EF4-FFF2-40B4-BE49-F238E27FC236}">
                  <a16:creationId xmlns:a16="http://schemas.microsoft.com/office/drawing/2014/main" id="{AB3D7B53-F2E2-50FA-5BF9-3A678084BD26}"/>
                </a:ext>
              </a:extLst>
            </p:cNvPr>
            <p:cNvSpPr txBox="1"/>
            <p:nvPr/>
          </p:nvSpPr>
          <p:spPr>
            <a:xfrm>
              <a:off x="1968" y="3801"/>
              <a:ext cx="480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Step 3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4" name="Google Shape;305;p29">
              <a:extLst>
                <a:ext uri="{FF2B5EF4-FFF2-40B4-BE49-F238E27FC236}">
                  <a16:creationId xmlns:a16="http://schemas.microsoft.com/office/drawing/2014/main" id="{89AD485B-C8C0-00C3-6E88-FC810109A6C4}"/>
                </a:ext>
              </a:extLst>
            </p:cNvPr>
            <p:cNvCxnSpPr/>
            <p:nvPr/>
          </p:nvCxnSpPr>
          <p:spPr>
            <a:xfrm>
              <a:off x="2592" y="3744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06;p29">
              <a:extLst>
                <a:ext uri="{FF2B5EF4-FFF2-40B4-BE49-F238E27FC236}">
                  <a16:creationId xmlns:a16="http://schemas.microsoft.com/office/drawing/2014/main" id="{B853CE68-5B70-5290-D856-F470198EA29E}"/>
                </a:ext>
              </a:extLst>
            </p:cNvPr>
            <p:cNvSpPr txBox="1"/>
            <p:nvPr/>
          </p:nvSpPr>
          <p:spPr>
            <a:xfrm>
              <a:off x="2496" y="3801"/>
              <a:ext cx="480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Step 2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6" name="Google Shape;307;p29">
              <a:extLst>
                <a:ext uri="{FF2B5EF4-FFF2-40B4-BE49-F238E27FC236}">
                  <a16:creationId xmlns:a16="http://schemas.microsoft.com/office/drawing/2014/main" id="{29605AB7-57FA-E19C-8F82-D475C20E3032}"/>
                </a:ext>
              </a:extLst>
            </p:cNvPr>
            <p:cNvCxnSpPr/>
            <p:nvPr/>
          </p:nvCxnSpPr>
          <p:spPr>
            <a:xfrm>
              <a:off x="3072" y="3744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" name="Google Shape;308;p29">
              <a:extLst>
                <a:ext uri="{FF2B5EF4-FFF2-40B4-BE49-F238E27FC236}">
                  <a16:creationId xmlns:a16="http://schemas.microsoft.com/office/drawing/2014/main" id="{859D5B04-4551-494E-AE05-5F3A4ECD3E49}"/>
                </a:ext>
              </a:extLst>
            </p:cNvPr>
            <p:cNvSpPr txBox="1"/>
            <p:nvPr/>
          </p:nvSpPr>
          <p:spPr>
            <a:xfrm>
              <a:off x="2976" y="3801"/>
              <a:ext cx="480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Step 1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8" name="Google Shape;309;p29">
              <a:extLst>
                <a:ext uri="{FF2B5EF4-FFF2-40B4-BE49-F238E27FC236}">
                  <a16:creationId xmlns:a16="http://schemas.microsoft.com/office/drawing/2014/main" id="{7BA14E4D-A55F-8C9F-287F-0CB901218017}"/>
                </a:ext>
              </a:extLst>
            </p:cNvPr>
            <p:cNvCxnSpPr/>
            <p:nvPr/>
          </p:nvCxnSpPr>
          <p:spPr>
            <a:xfrm>
              <a:off x="3552" y="3744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" name="Google Shape;310;p29">
              <a:extLst>
                <a:ext uri="{FF2B5EF4-FFF2-40B4-BE49-F238E27FC236}">
                  <a16:creationId xmlns:a16="http://schemas.microsoft.com/office/drawing/2014/main" id="{D97C4933-2CF5-A758-BD6F-0CA5D5CEF163}"/>
                </a:ext>
              </a:extLst>
            </p:cNvPr>
            <p:cNvSpPr txBox="1"/>
            <p:nvPr/>
          </p:nvSpPr>
          <p:spPr>
            <a:xfrm>
              <a:off x="3456" y="3801"/>
              <a:ext cx="480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Step 0</a:t>
              </a:r>
              <a:endParaRPr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0" name="Google Shape;311;p29">
              <a:extLst>
                <a:ext uri="{FF2B5EF4-FFF2-40B4-BE49-F238E27FC236}">
                  <a16:creationId xmlns:a16="http://schemas.microsoft.com/office/drawing/2014/main" id="{23241C9A-D052-E224-B9FC-5B880806E4E5}"/>
                </a:ext>
              </a:extLst>
            </p:cNvPr>
            <p:cNvCxnSpPr/>
            <p:nvPr/>
          </p:nvCxnSpPr>
          <p:spPr>
            <a:xfrm>
              <a:off x="1680" y="2352"/>
              <a:ext cx="192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312;p29">
              <a:extLst>
                <a:ext uri="{FF2B5EF4-FFF2-40B4-BE49-F238E27FC236}">
                  <a16:creationId xmlns:a16="http://schemas.microsoft.com/office/drawing/2014/main" id="{FCA1CBE6-408B-484C-48EA-4FF1FF575DD7}"/>
                </a:ext>
              </a:extLst>
            </p:cNvPr>
            <p:cNvCxnSpPr/>
            <p:nvPr/>
          </p:nvCxnSpPr>
          <p:spPr>
            <a:xfrm rot="10800000" flipH="1">
              <a:off x="1680" y="2448"/>
              <a:ext cx="192" cy="1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313;p29">
              <a:extLst>
                <a:ext uri="{FF2B5EF4-FFF2-40B4-BE49-F238E27FC236}">
                  <a16:creationId xmlns:a16="http://schemas.microsoft.com/office/drawing/2014/main" id="{095550A2-1A11-BA8E-949E-9198294B9693}"/>
                </a:ext>
              </a:extLst>
            </p:cNvPr>
            <p:cNvCxnSpPr/>
            <p:nvPr/>
          </p:nvCxnSpPr>
          <p:spPr>
            <a:xfrm>
              <a:off x="1680" y="3216"/>
              <a:ext cx="720" cy="1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314;p29">
              <a:extLst>
                <a:ext uri="{FF2B5EF4-FFF2-40B4-BE49-F238E27FC236}">
                  <a16:creationId xmlns:a16="http://schemas.microsoft.com/office/drawing/2014/main" id="{8BC9D379-2C6A-07D1-83CB-0BD7BDBA2FB1}"/>
                </a:ext>
              </a:extLst>
            </p:cNvPr>
            <p:cNvCxnSpPr/>
            <p:nvPr/>
          </p:nvCxnSpPr>
          <p:spPr>
            <a:xfrm rot="10800000" flipH="1">
              <a:off x="1680" y="3360"/>
              <a:ext cx="720" cy="1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315;p29">
              <a:extLst>
                <a:ext uri="{FF2B5EF4-FFF2-40B4-BE49-F238E27FC236}">
                  <a16:creationId xmlns:a16="http://schemas.microsoft.com/office/drawing/2014/main" id="{29BD2652-11C4-3E68-8D36-9B8663550499}"/>
                </a:ext>
              </a:extLst>
            </p:cNvPr>
            <p:cNvCxnSpPr/>
            <p:nvPr/>
          </p:nvCxnSpPr>
          <p:spPr>
            <a:xfrm>
              <a:off x="1680" y="2976"/>
              <a:ext cx="1104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316;p29">
              <a:extLst>
                <a:ext uri="{FF2B5EF4-FFF2-40B4-BE49-F238E27FC236}">
                  <a16:creationId xmlns:a16="http://schemas.microsoft.com/office/drawing/2014/main" id="{B3B6A550-17C3-62A8-714E-709DF873C9D9}"/>
                </a:ext>
              </a:extLst>
            </p:cNvPr>
            <p:cNvCxnSpPr/>
            <p:nvPr/>
          </p:nvCxnSpPr>
          <p:spPr>
            <a:xfrm rot="10800000" flipH="1">
              <a:off x="2688" y="3072"/>
              <a:ext cx="96" cy="1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317;p29">
              <a:extLst>
                <a:ext uri="{FF2B5EF4-FFF2-40B4-BE49-F238E27FC236}">
                  <a16:creationId xmlns:a16="http://schemas.microsoft.com/office/drawing/2014/main" id="{80CC4224-5C74-CA9E-01B8-E2553D3A16C6}"/>
                </a:ext>
              </a:extLst>
            </p:cNvPr>
            <p:cNvCxnSpPr/>
            <p:nvPr/>
          </p:nvCxnSpPr>
          <p:spPr>
            <a:xfrm>
              <a:off x="2400" y="2496"/>
              <a:ext cx="720" cy="2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318;p29">
              <a:extLst>
                <a:ext uri="{FF2B5EF4-FFF2-40B4-BE49-F238E27FC236}">
                  <a16:creationId xmlns:a16="http://schemas.microsoft.com/office/drawing/2014/main" id="{20E2F3DA-098E-B81F-0444-B39C1BF8854E}"/>
                </a:ext>
              </a:extLst>
            </p:cNvPr>
            <p:cNvCxnSpPr/>
            <p:nvPr/>
          </p:nvCxnSpPr>
          <p:spPr>
            <a:xfrm rot="10800000" flipH="1">
              <a:off x="3072" y="2736"/>
              <a:ext cx="48" cy="1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" name="Google Shape;319;p29">
              <a:extLst>
                <a:ext uri="{FF2B5EF4-FFF2-40B4-BE49-F238E27FC236}">
                  <a16:creationId xmlns:a16="http://schemas.microsoft.com/office/drawing/2014/main" id="{10ED3CDB-04CB-809F-B0CD-B18B84CE831A}"/>
                </a:ext>
              </a:extLst>
            </p:cNvPr>
            <p:cNvSpPr txBox="1"/>
            <p:nvPr/>
          </p:nvSpPr>
          <p:spPr>
            <a:xfrm>
              <a:off x="4305" y="1824"/>
              <a:ext cx="1289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agglomerative</a:t>
              </a:r>
              <a:endParaRPr/>
            </a:p>
          </p:txBody>
        </p:sp>
        <p:sp>
          <p:nvSpPr>
            <p:cNvPr id="49" name="Google Shape;320;p29">
              <a:extLst>
                <a:ext uri="{FF2B5EF4-FFF2-40B4-BE49-F238E27FC236}">
                  <a16:creationId xmlns:a16="http://schemas.microsoft.com/office/drawing/2014/main" id="{6BE7CE69-0213-9EF3-8650-3BBBD6912E41}"/>
                </a:ext>
              </a:extLst>
            </p:cNvPr>
            <p:cNvSpPr txBox="1"/>
            <p:nvPr/>
          </p:nvSpPr>
          <p:spPr>
            <a:xfrm>
              <a:off x="4401" y="3552"/>
              <a:ext cx="740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divisive</a:t>
              </a:r>
              <a:endParaRPr/>
            </a:p>
          </p:txBody>
        </p:sp>
      </p:grp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7833E75A-7EDB-4FEF-C553-BFD8F691D467}"/>
              </a:ext>
            </a:extLst>
          </p:cNvPr>
          <p:cNvSpPr txBox="1">
            <a:spLocks/>
          </p:cNvSpPr>
          <p:nvPr/>
        </p:nvSpPr>
        <p:spPr>
          <a:xfrm>
            <a:off x="72642" y="1825634"/>
            <a:ext cx="5105400" cy="4667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approaches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Agglomerative (bottom-up)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Divisive (top-down)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stopping condition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clusters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Agglomerative: similarity between merged clusters is low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Divisive: maximum distance between all possible partition divisions is small </a:t>
            </a:r>
          </a:p>
        </p:txBody>
      </p:sp>
    </p:spTree>
    <p:extLst>
      <p:ext uri="{BB962C8B-B14F-4D97-AF65-F5344CB8AC3E}">
        <p14:creationId xmlns:p14="http://schemas.microsoft.com/office/powerpoint/2010/main" val="756683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318B64-4CE4-4560-5861-E2F31B9C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36</a:t>
            </a:fld>
            <a:endParaRPr lang="en-US"/>
          </a:p>
        </p:txBody>
      </p:sp>
      <p:sp>
        <p:nvSpPr>
          <p:cNvPr id="3" name="Google Shape;331;p31">
            <a:extLst>
              <a:ext uri="{FF2B5EF4-FFF2-40B4-BE49-F238E27FC236}">
                <a16:creationId xmlns:a16="http://schemas.microsoft.com/office/drawing/2014/main" id="{3572C1D2-EF87-0001-CCB9-F2EAA8ACFA42}"/>
              </a:ext>
            </a:extLst>
          </p:cNvPr>
          <p:cNvSpPr txBox="1">
            <a:spLocks/>
          </p:cNvSpPr>
          <p:nvPr/>
        </p:nvSpPr>
        <p:spPr>
          <a:xfrm>
            <a:off x="502937" y="18255"/>
            <a:ext cx="108508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Hierarchical Clustering (Agglomerative) </a:t>
            </a:r>
            <a:endParaRPr lang="en-US" dirty="0"/>
          </a:p>
        </p:txBody>
      </p:sp>
      <p:sp>
        <p:nvSpPr>
          <p:cNvPr id="4" name="Google Shape;332;p31">
            <a:extLst>
              <a:ext uri="{FF2B5EF4-FFF2-40B4-BE49-F238E27FC236}">
                <a16:creationId xmlns:a16="http://schemas.microsoft.com/office/drawing/2014/main" id="{35521B46-5FEF-7375-4421-D1DE95194D63}"/>
              </a:ext>
            </a:extLst>
          </p:cNvPr>
          <p:cNvSpPr txBox="1">
            <a:spLocks/>
          </p:cNvSpPr>
          <p:nvPr/>
        </p:nvSpPr>
        <p:spPr>
          <a:xfrm>
            <a:off x="858248" y="3806284"/>
            <a:ext cx="10515600" cy="253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600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Also known as bottom-up approach</a:t>
            </a:r>
            <a:endParaRPr lang="en-US" dirty="0"/>
          </a:p>
          <a:p>
            <a:pPr>
              <a:lnSpc>
                <a:spcPct val="80000"/>
              </a:lnSpc>
              <a:spcBef>
                <a:spcPts val="1300"/>
              </a:spcBef>
              <a:buClr>
                <a:schemeClr val="dk1"/>
              </a:buClr>
              <a:buSzPts val="2600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Start with each object as a cluster in its own </a:t>
            </a:r>
            <a:endParaRPr lang="en-US" dirty="0"/>
          </a:p>
          <a:p>
            <a:pPr>
              <a:lnSpc>
                <a:spcPct val="80000"/>
              </a:lnSpc>
              <a:spcBef>
                <a:spcPts val="1300"/>
              </a:spcBef>
              <a:buClr>
                <a:schemeClr val="dk1"/>
              </a:buClr>
              <a:buSzPts val="2600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Repeatedly merge nodes that have the least dissimilarity</a:t>
            </a:r>
            <a:endParaRPr lang="en-US" dirty="0"/>
          </a:p>
          <a:p>
            <a:pPr>
              <a:lnSpc>
                <a:spcPct val="80000"/>
              </a:lnSpc>
              <a:spcBef>
                <a:spcPts val="1300"/>
              </a:spcBef>
              <a:buClr>
                <a:schemeClr val="dk1"/>
              </a:buClr>
              <a:buSzPts val="2600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Go on in a non-descending fashion</a:t>
            </a:r>
            <a:endParaRPr lang="en-US" dirty="0"/>
          </a:p>
          <a:p>
            <a:pPr>
              <a:lnSpc>
                <a:spcPct val="80000"/>
              </a:lnSpc>
              <a:spcBef>
                <a:spcPts val="1300"/>
              </a:spcBef>
              <a:buClr>
                <a:schemeClr val="dk1"/>
              </a:buClr>
              <a:buSzPts val="2600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At every step, check the stopping condition</a:t>
            </a:r>
            <a:endParaRPr lang="en-US" dirty="0"/>
          </a:p>
          <a:p>
            <a:pPr indent="-63500">
              <a:spcBef>
                <a:spcPts val="1300"/>
              </a:spcBef>
              <a:buClr>
                <a:schemeClr val="dk1"/>
              </a:buClr>
              <a:buSzPts val="2600"/>
              <a:buFont typeface="Arial" panose="020B0604020202020204" pitchFamily="34" charset="0"/>
              <a:buNone/>
            </a:pPr>
            <a:endParaRPr lang="en-US" sz="2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A929873-F088-2EBD-CB41-BC4716919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606C45A-B726-FF48-BD32-0CBC5A0C4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63885E7B-F601-28BD-7053-885D3333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1DE3370-7995-42CB-0124-0E560A2D05DF}"/>
              </a:ext>
            </a:extLst>
          </p:cNvPr>
          <p:cNvGrpSpPr/>
          <p:nvPr/>
        </p:nvGrpSpPr>
        <p:grpSpPr>
          <a:xfrm>
            <a:off x="502937" y="1428480"/>
            <a:ext cx="11186125" cy="2202121"/>
            <a:chOff x="512599" y="4126186"/>
            <a:chExt cx="11186125" cy="22021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B9C0FE-B4CC-B2DF-5A4F-EDDD310EF097}"/>
                </a:ext>
              </a:extLst>
            </p:cNvPr>
            <p:cNvSpPr>
              <a:spLocks/>
            </p:cNvSpPr>
            <p:nvPr/>
          </p:nvSpPr>
          <p:spPr>
            <a:xfrm rot="1685237">
              <a:off x="632600" y="4942346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B94A52-1244-1428-5B24-5BA9184EDF88}"/>
                </a:ext>
              </a:extLst>
            </p:cNvPr>
            <p:cNvSpPr>
              <a:spLocks/>
            </p:cNvSpPr>
            <p:nvPr/>
          </p:nvSpPr>
          <p:spPr>
            <a:xfrm rot="1685237">
              <a:off x="1002065" y="4781881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9A1E68-49B6-2E43-6DAB-CFA650FA790E}"/>
                </a:ext>
              </a:extLst>
            </p:cNvPr>
            <p:cNvSpPr>
              <a:spLocks/>
            </p:cNvSpPr>
            <p:nvPr/>
          </p:nvSpPr>
          <p:spPr>
            <a:xfrm rot="1685237">
              <a:off x="1154465" y="4934281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A3C2E3-F646-7749-AE3C-FAB54E1461BD}"/>
                </a:ext>
              </a:extLst>
            </p:cNvPr>
            <p:cNvSpPr>
              <a:spLocks/>
            </p:cNvSpPr>
            <p:nvPr/>
          </p:nvSpPr>
          <p:spPr>
            <a:xfrm rot="1685237">
              <a:off x="688205" y="5381317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F546D1-1CA9-8895-5F83-57277B5F0A9E}"/>
                </a:ext>
              </a:extLst>
            </p:cNvPr>
            <p:cNvSpPr>
              <a:spLocks/>
            </p:cNvSpPr>
            <p:nvPr/>
          </p:nvSpPr>
          <p:spPr>
            <a:xfrm rot="1685237">
              <a:off x="908287" y="5290154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EF1B3B-E593-7C8E-B193-336CB596102D}"/>
                </a:ext>
              </a:extLst>
            </p:cNvPr>
            <p:cNvSpPr>
              <a:spLocks/>
            </p:cNvSpPr>
            <p:nvPr/>
          </p:nvSpPr>
          <p:spPr>
            <a:xfrm rot="1685237">
              <a:off x="2073989" y="5233928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FBE085-2DA8-7642-7875-99426A2CE430}"/>
                </a:ext>
              </a:extLst>
            </p:cNvPr>
            <p:cNvSpPr>
              <a:spLocks/>
            </p:cNvSpPr>
            <p:nvPr/>
          </p:nvSpPr>
          <p:spPr>
            <a:xfrm rot="1685237">
              <a:off x="1425621" y="5593536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910A76-E3B6-3359-1AAE-87F73E8AA16C}"/>
                </a:ext>
              </a:extLst>
            </p:cNvPr>
            <p:cNvSpPr>
              <a:spLocks/>
            </p:cNvSpPr>
            <p:nvPr/>
          </p:nvSpPr>
          <p:spPr>
            <a:xfrm rot="1685237">
              <a:off x="2241173" y="5549875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8A52364-FBDE-0F1D-A1B9-A245A4698FE6}"/>
                </a:ext>
              </a:extLst>
            </p:cNvPr>
            <p:cNvSpPr/>
            <p:nvPr/>
          </p:nvSpPr>
          <p:spPr>
            <a:xfrm>
              <a:off x="912065" y="4648275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76C42C9-55EA-50F4-0761-8E9246C33C06}"/>
                </a:ext>
              </a:extLst>
            </p:cNvPr>
            <p:cNvSpPr/>
            <p:nvPr/>
          </p:nvSpPr>
          <p:spPr>
            <a:xfrm>
              <a:off x="1064465" y="4800675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38B160-FFF6-96BD-890A-4FBA0BC7F2E3}"/>
                </a:ext>
              </a:extLst>
            </p:cNvPr>
            <p:cNvSpPr>
              <a:spLocks/>
            </p:cNvSpPr>
            <p:nvPr/>
          </p:nvSpPr>
          <p:spPr>
            <a:xfrm rot="1685237">
              <a:off x="1860695" y="5355965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1A9739-30CF-0DCA-44E3-635738606E55}"/>
                </a:ext>
              </a:extLst>
            </p:cNvPr>
            <p:cNvSpPr>
              <a:spLocks/>
            </p:cNvSpPr>
            <p:nvPr/>
          </p:nvSpPr>
          <p:spPr>
            <a:xfrm rot="1685237">
              <a:off x="1643872" y="5865520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01EDA50-45D1-3903-9EDE-8CBDB05C9FC8}"/>
                </a:ext>
              </a:extLst>
            </p:cNvPr>
            <p:cNvSpPr/>
            <p:nvPr/>
          </p:nvSpPr>
          <p:spPr>
            <a:xfrm>
              <a:off x="512599" y="4852346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2776D54-ACC3-A2EA-4355-8978E10725BB}"/>
                </a:ext>
              </a:extLst>
            </p:cNvPr>
            <p:cNvSpPr/>
            <p:nvPr/>
          </p:nvSpPr>
          <p:spPr>
            <a:xfrm>
              <a:off x="855152" y="5152660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3088244-60C0-9EA0-569E-4109775073C2}"/>
                </a:ext>
              </a:extLst>
            </p:cNvPr>
            <p:cNvSpPr/>
            <p:nvPr/>
          </p:nvSpPr>
          <p:spPr>
            <a:xfrm>
              <a:off x="2127989" y="5484917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0956BE7-477B-870E-FE9D-BEF9CDE751B4}"/>
                </a:ext>
              </a:extLst>
            </p:cNvPr>
            <p:cNvSpPr/>
            <p:nvPr/>
          </p:nvSpPr>
          <p:spPr>
            <a:xfrm>
              <a:off x="1552686" y="5805304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AC34AB-A8A2-D650-0D5F-951B08A9E682}"/>
                </a:ext>
              </a:extLst>
            </p:cNvPr>
            <p:cNvSpPr/>
            <p:nvPr/>
          </p:nvSpPr>
          <p:spPr>
            <a:xfrm>
              <a:off x="1288866" y="5528711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7EBA185-A84F-C097-F2E3-C14A3F91BB5B}"/>
                </a:ext>
              </a:extLst>
            </p:cNvPr>
            <p:cNvSpPr/>
            <p:nvPr/>
          </p:nvSpPr>
          <p:spPr>
            <a:xfrm>
              <a:off x="552068" y="5291317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8B9285C-BDDD-C47C-2EE5-5D9A825CC138}"/>
                </a:ext>
              </a:extLst>
            </p:cNvPr>
            <p:cNvSpPr/>
            <p:nvPr/>
          </p:nvSpPr>
          <p:spPr>
            <a:xfrm>
              <a:off x="1978712" y="5088675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22541C6-467A-EBE9-C315-7820F39834AF}"/>
                </a:ext>
              </a:extLst>
            </p:cNvPr>
            <p:cNvSpPr/>
            <p:nvPr/>
          </p:nvSpPr>
          <p:spPr>
            <a:xfrm>
              <a:off x="1763343" y="5310703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2039073B-72DE-8E1C-D31D-93BF2D929B67}"/>
                </a:ext>
              </a:extLst>
            </p:cNvPr>
            <p:cNvSpPr/>
            <p:nvPr/>
          </p:nvSpPr>
          <p:spPr>
            <a:xfrm>
              <a:off x="2664823" y="5336900"/>
              <a:ext cx="613954" cy="261803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155FA52-A1F4-D042-86D5-79170BA1FC0F}"/>
                </a:ext>
              </a:extLst>
            </p:cNvPr>
            <p:cNvSpPr>
              <a:spLocks/>
            </p:cNvSpPr>
            <p:nvPr/>
          </p:nvSpPr>
          <p:spPr>
            <a:xfrm rot="1685237">
              <a:off x="3646781" y="4909959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7B4EFD-630A-C3CE-515A-F2D8E4E72910}"/>
                </a:ext>
              </a:extLst>
            </p:cNvPr>
            <p:cNvSpPr>
              <a:spLocks/>
            </p:cNvSpPr>
            <p:nvPr/>
          </p:nvSpPr>
          <p:spPr>
            <a:xfrm rot="1685237">
              <a:off x="4016246" y="4749494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F900AC-EC94-9689-373E-8FBCFC746BEC}"/>
                </a:ext>
              </a:extLst>
            </p:cNvPr>
            <p:cNvSpPr>
              <a:spLocks/>
            </p:cNvSpPr>
            <p:nvPr/>
          </p:nvSpPr>
          <p:spPr>
            <a:xfrm rot="1685237">
              <a:off x="4168646" y="4901894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970088A-9F2E-1E4E-C75E-650E6633A1B5}"/>
                </a:ext>
              </a:extLst>
            </p:cNvPr>
            <p:cNvSpPr>
              <a:spLocks/>
            </p:cNvSpPr>
            <p:nvPr/>
          </p:nvSpPr>
          <p:spPr>
            <a:xfrm rot="1685237">
              <a:off x="3702386" y="5348930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216273A-D272-380D-4B4A-EE283B3174E9}"/>
                </a:ext>
              </a:extLst>
            </p:cNvPr>
            <p:cNvSpPr>
              <a:spLocks/>
            </p:cNvSpPr>
            <p:nvPr/>
          </p:nvSpPr>
          <p:spPr>
            <a:xfrm rot="1685237">
              <a:off x="3922468" y="5257767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AE525C4-E735-F112-EA27-95F6836B0C39}"/>
                </a:ext>
              </a:extLst>
            </p:cNvPr>
            <p:cNvSpPr>
              <a:spLocks/>
            </p:cNvSpPr>
            <p:nvPr/>
          </p:nvSpPr>
          <p:spPr>
            <a:xfrm rot="1685237">
              <a:off x="5088170" y="5201541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108EE89-40AC-E678-1EBA-49CFAEBB8B68}"/>
                </a:ext>
              </a:extLst>
            </p:cNvPr>
            <p:cNvSpPr>
              <a:spLocks/>
            </p:cNvSpPr>
            <p:nvPr/>
          </p:nvSpPr>
          <p:spPr>
            <a:xfrm rot="1685237">
              <a:off x="4439802" y="5561149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3E7E45A-08D6-5EF1-5758-833FC10C7FD2}"/>
                </a:ext>
              </a:extLst>
            </p:cNvPr>
            <p:cNvSpPr>
              <a:spLocks/>
            </p:cNvSpPr>
            <p:nvPr/>
          </p:nvSpPr>
          <p:spPr>
            <a:xfrm rot="1685237">
              <a:off x="5255354" y="5517488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DF3333C-6293-C5A4-661A-D96E56915950}"/>
                </a:ext>
              </a:extLst>
            </p:cNvPr>
            <p:cNvSpPr/>
            <p:nvPr/>
          </p:nvSpPr>
          <p:spPr>
            <a:xfrm>
              <a:off x="3926246" y="4615888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4219FEC-A6B4-FD3D-20E4-E6F9F25330D1}"/>
                </a:ext>
              </a:extLst>
            </p:cNvPr>
            <p:cNvSpPr/>
            <p:nvPr/>
          </p:nvSpPr>
          <p:spPr>
            <a:xfrm>
              <a:off x="4078646" y="4768288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354E24-A29B-E701-6D61-7363EB68EBF1}"/>
                </a:ext>
              </a:extLst>
            </p:cNvPr>
            <p:cNvSpPr>
              <a:spLocks/>
            </p:cNvSpPr>
            <p:nvPr/>
          </p:nvSpPr>
          <p:spPr>
            <a:xfrm rot="1685237">
              <a:off x="4874876" y="5323578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1D8A79A-215A-471A-7C01-1A3F985CCB43}"/>
                </a:ext>
              </a:extLst>
            </p:cNvPr>
            <p:cNvSpPr>
              <a:spLocks/>
            </p:cNvSpPr>
            <p:nvPr/>
          </p:nvSpPr>
          <p:spPr>
            <a:xfrm rot="1685237">
              <a:off x="4658053" y="5833133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8C32048-B517-120A-99D4-3D497C9C28F3}"/>
                </a:ext>
              </a:extLst>
            </p:cNvPr>
            <p:cNvSpPr/>
            <p:nvPr/>
          </p:nvSpPr>
          <p:spPr>
            <a:xfrm>
              <a:off x="3526780" y="4819959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AD0A6E-82DE-E5FB-E09D-D874980BBCAA}"/>
                </a:ext>
              </a:extLst>
            </p:cNvPr>
            <p:cNvSpPr/>
            <p:nvPr/>
          </p:nvSpPr>
          <p:spPr>
            <a:xfrm>
              <a:off x="3869333" y="5120273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0E39EF-ABB4-0E23-7D50-3C7199809446}"/>
                </a:ext>
              </a:extLst>
            </p:cNvPr>
            <p:cNvSpPr/>
            <p:nvPr/>
          </p:nvSpPr>
          <p:spPr>
            <a:xfrm>
              <a:off x="5142170" y="5452530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2EC3DA0-649B-DCC0-4E6E-1AA206B50A62}"/>
                </a:ext>
              </a:extLst>
            </p:cNvPr>
            <p:cNvSpPr/>
            <p:nvPr/>
          </p:nvSpPr>
          <p:spPr>
            <a:xfrm>
              <a:off x="4566867" y="5772917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BCCD88F-BE9C-50B1-B22D-F970B872C4FF}"/>
                </a:ext>
              </a:extLst>
            </p:cNvPr>
            <p:cNvSpPr/>
            <p:nvPr/>
          </p:nvSpPr>
          <p:spPr>
            <a:xfrm>
              <a:off x="4303047" y="5496324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377369A-E076-D8B7-5927-6EEFE184F0BD}"/>
                </a:ext>
              </a:extLst>
            </p:cNvPr>
            <p:cNvSpPr/>
            <p:nvPr/>
          </p:nvSpPr>
          <p:spPr>
            <a:xfrm>
              <a:off x="3566249" y="5258930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108AEA6-12BB-8F00-B1E3-9F7B5530BCBE}"/>
                </a:ext>
              </a:extLst>
            </p:cNvPr>
            <p:cNvSpPr/>
            <p:nvPr/>
          </p:nvSpPr>
          <p:spPr>
            <a:xfrm>
              <a:off x="4992893" y="5056288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7AAABAA-1DC8-0947-637C-9FA888313FCA}"/>
                </a:ext>
              </a:extLst>
            </p:cNvPr>
            <p:cNvSpPr/>
            <p:nvPr/>
          </p:nvSpPr>
          <p:spPr>
            <a:xfrm>
              <a:off x="4777524" y="5278316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C36D58C-EDD2-639F-372D-F975CF8482B5}"/>
                </a:ext>
              </a:extLst>
            </p:cNvPr>
            <p:cNvSpPr/>
            <p:nvPr/>
          </p:nvSpPr>
          <p:spPr>
            <a:xfrm rot="19803567">
              <a:off x="3430938" y="5129574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8709741-8B87-7AED-0853-53C18ABB0BC5}"/>
                </a:ext>
              </a:extLst>
            </p:cNvPr>
            <p:cNvSpPr/>
            <p:nvPr/>
          </p:nvSpPr>
          <p:spPr>
            <a:xfrm rot="1937539">
              <a:off x="3736287" y="4614646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0919F90-2DEC-11F9-5920-B0A15939561D}"/>
                </a:ext>
              </a:extLst>
            </p:cNvPr>
            <p:cNvSpPr/>
            <p:nvPr/>
          </p:nvSpPr>
          <p:spPr>
            <a:xfrm rot="19803567">
              <a:off x="4629967" y="5085617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D152810-50DC-B883-D0FC-08009B7B4AD7}"/>
                </a:ext>
              </a:extLst>
            </p:cNvPr>
            <p:cNvSpPr/>
            <p:nvPr/>
          </p:nvSpPr>
          <p:spPr>
            <a:xfrm rot="2604317">
              <a:off x="4169915" y="5553838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5E2A4F69-AF4B-8347-5FAF-0D05E4531D47}"/>
                </a:ext>
              </a:extLst>
            </p:cNvPr>
            <p:cNvSpPr/>
            <p:nvPr/>
          </p:nvSpPr>
          <p:spPr>
            <a:xfrm>
              <a:off x="5614507" y="5252379"/>
              <a:ext cx="613954" cy="261803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736FEFF-0548-608D-D236-7E5867C26EE8}"/>
                </a:ext>
              </a:extLst>
            </p:cNvPr>
            <p:cNvSpPr>
              <a:spLocks/>
            </p:cNvSpPr>
            <p:nvPr/>
          </p:nvSpPr>
          <p:spPr>
            <a:xfrm rot="1685237">
              <a:off x="6596465" y="4825438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D18302-AE6D-F3C5-1F3E-0CCCA8274426}"/>
                </a:ext>
              </a:extLst>
            </p:cNvPr>
            <p:cNvSpPr>
              <a:spLocks/>
            </p:cNvSpPr>
            <p:nvPr/>
          </p:nvSpPr>
          <p:spPr>
            <a:xfrm rot="1685237">
              <a:off x="6965930" y="4664973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8A00DF2-76D0-ACC0-835A-17B77A47500D}"/>
                </a:ext>
              </a:extLst>
            </p:cNvPr>
            <p:cNvSpPr>
              <a:spLocks/>
            </p:cNvSpPr>
            <p:nvPr/>
          </p:nvSpPr>
          <p:spPr>
            <a:xfrm rot="1685237">
              <a:off x="7118330" y="4817373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AC1466-5102-7E7F-2C60-583FF9DCB1D5}"/>
                </a:ext>
              </a:extLst>
            </p:cNvPr>
            <p:cNvSpPr>
              <a:spLocks/>
            </p:cNvSpPr>
            <p:nvPr/>
          </p:nvSpPr>
          <p:spPr>
            <a:xfrm rot="1685237">
              <a:off x="6652070" y="5264409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978EB2A-6338-CF2A-FDFC-E2B8C8DB358E}"/>
                </a:ext>
              </a:extLst>
            </p:cNvPr>
            <p:cNvSpPr>
              <a:spLocks/>
            </p:cNvSpPr>
            <p:nvPr/>
          </p:nvSpPr>
          <p:spPr>
            <a:xfrm rot="1685237">
              <a:off x="6872152" y="5173246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5F793E0-B2B1-4915-118A-F0E5E174F540}"/>
                </a:ext>
              </a:extLst>
            </p:cNvPr>
            <p:cNvSpPr>
              <a:spLocks/>
            </p:cNvSpPr>
            <p:nvPr/>
          </p:nvSpPr>
          <p:spPr>
            <a:xfrm rot="1685237">
              <a:off x="8037854" y="5117020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608FAF7-9BD5-29AC-1469-43FAFE71224B}"/>
                </a:ext>
              </a:extLst>
            </p:cNvPr>
            <p:cNvSpPr>
              <a:spLocks/>
            </p:cNvSpPr>
            <p:nvPr/>
          </p:nvSpPr>
          <p:spPr>
            <a:xfrm rot="1685237">
              <a:off x="7389486" y="5476628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4BA1D95-BC9C-9824-28BD-4038F1BB5707}"/>
                </a:ext>
              </a:extLst>
            </p:cNvPr>
            <p:cNvSpPr>
              <a:spLocks/>
            </p:cNvSpPr>
            <p:nvPr/>
          </p:nvSpPr>
          <p:spPr>
            <a:xfrm rot="1685237">
              <a:off x="8205038" y="5432967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CBE9E79-A60A-D580-6E13-3440323BE200}"/>
                </a:ext>
              </a:extLst>
            </p:cNvPr>
            <p:cNvSpPr/>
            <p:nvPr/>
          </p:nvSpPr>
          <p:spPr>
            <a:xfrm>
              <a:off x="6875930" y="4531367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EE43A6F-0664-4A56-9537-B86D79E5A11E}"/>
                </a:ext>
              </a:extLst>
            </p:cNvPr>
            <p:cNvSpPr/>
            <p:nvPr/>
          </p:nvSpPr>
          <p:spPr>
            <a:xfrm>
              <a:off x="7028330" y="4683767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5A38E33-3947-A23F-DC86-2FCA520C5814}"/>
                </a:ext>
              </a:extLst>
            </p:cNvPr>
            <p:cNvSpPr>
              <a:spLocks/>
            </p:cNvSpPr>
            <p:nvPr/>
          </p:nvSpPr>
          <p:spPr>
            <a:xfrm rot="1685237">
              <a:off x="7824560" y="5239057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544361F-5921-0A59-01CC-A42D9C2A9D38}"/>
                </a:ext>
              </a:extLst>
            </p:cNvPr>
            <p:cNvSpPr>
              <a:spLocks/>
            </p:cNvSpPr>
            <p:nvPr/>
          </p:nvSpPr>
          <p:spPr>
            <a:xfrm rot="1685237">
              <a:off x="7607737" y="5748612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E1DF3DC-F5A0-7B3E-169D-57700495458F}"/>
                </a:ext>
              </a:extLst>
            </p:cNvPr>
            <p:cNvSpPr/>
            <p:nvPr/>
          </p:nvSpPr>
          <p:spPr>
            <a:xfrm>
              <a:off x="6476464" y="4735438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1135B70-7339-F227-CD0B-A75F38CDD4C6}"/>
                </a:ext>
              </a:extLst>
            </p:cNvPr>
            <p:cNvSpPr/>
            <p:nvPr/>
          </p:nvSpPr>
          <p:spPr>
            <a:xfrm>
              <a:off x="6819017" y="5035752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49BCBA3-B11B-5CF7-A30C-11912575D819}"/>
                </a:ext>
              </a:extLst>
            </p:cNvPr>
            <p:cNvSpPr/>
            <p:nvPr/>
          </p:nvSpPr>
          <p:spPr>
            <a:xfrm>
              <a:off x="8091854" y="5368009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69B79D-87A9-4D61-88F6-01EBFFBC7868}"/>
                </a:ext>
              </a:extLst>
            </p:cNvPr>
            <p:cNvSpPr/>
            <p:nvPr/>
          </p:nvSpPr>
          <p:spPr>
            <a:xfrm>
              <a:off x="7516551" y="5688396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DD68842-B08E-6FA8-034D-8B64E27A5E53}"/>
                </a:ext>
              </a:extLst>
            </p:cNvPr>
            <p:cNvSpPr/>
            <p:nvPr/>
          </p:nvSpPr>
          <p:spPr>
            <a:xfrm>
              <a:off x="7252731" y="5411803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A27AF0A-DA0B-4ED2-60C9-A35594DF0FED}"/>
                </a:ext>
              </a:extLst>
            </p:cNvPr>
            <p:cNvSpPr/>
            <p:nvPr/>
          </p:nvSpPr>
          <p:spPr>
            <a:xfrm>
              <a:off x="6515933" y="5174409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48FCE78-F48D-5B4D-9F02-65A61764F19D}"/>
                </a:ext>
              </a:extLst>
            </p:cNvPr>
            <p:cNvSpPr/>
            <p:nvPr/>
          </p:nvSpPr>
          <p:spPr>
            <a:xfrm>
              <a:off x="7942577" y="4971767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40F23C6-4A10-01E6-E494-F164E53AC670}"/>
                </a:ext>
              </a:extLst>
            </p:cNvPr>
            <p:cNvSpPr/>
            <p:nvPr/>
          </p:nvSpPr>
          <p:spPr>
            <a:xfrm>
              <a:off x="7727208" y="5193795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2480C77-7B5D-E49C-7BD3-87EB1DF8F5FD}"/>
                </a:ext>
              </a:extLst>
            </p:cNvPr>
            <p:cNvSpPr/>
            <p:nvPr/>
          </p:nvSpPr>
          <p:spPr>
            <a:xfrm rot="19803567">
              <a:off x="6380622" y="5045053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95CF710-45F8-7DCA-D969-D05FB4B29ADC}"/>
                </a:ext>
              </a:extLst>
            </p:cNvPr>
            <p:cNvSpPr/>
            <p:nvPr/>
          </p:nvSpPr>
          <p:spPr>
            <a:xfrm rot="1937539">
              <a:off x="6685971" y="4530125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96AA9C5-59C5-D84B-6284-7A86B0D4B4D4}"/>
                </a:ext>
              </a:extLst>
            </p:cNvPr>
            <p:cNvSpPr/>
            <p:nvPr/>
          </p:nvSpPr>
          <p:spPr>
            <a:xfrm rot="19803567">
              <a:off x="7579651" y="5001096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6DAACE0-4910-AF13-96D4-45F2EB02E211}"/>
                </a:ext>
              </a:extLst>
            </p:cNvPr>
            <p:cNvSpPr/>
            <p:nvPr/>
          </p:nvSpPr>
          <p:spPr>
            <a:xfrm rot="2604317">
              <a:off x="7119599" y="5469317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id="{125ABA03-2A26-9C24-4F80-18C9539AE2E8}"/>
                </a:ext>
              </a:extLst>
            </p:cNvPr>
            <p:cNvSpPr/>
            <p:nvPr/>
          </p:nvSpPr>
          <p:spPr>
            <a:xfrm>
              <a:off x="8578974" y="5201226"/>
              <a:ext cx="613954" cy="261803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693C7A8-16F4-81D5-943F-E0167C4E77E8}"/>
                </a:ext>
              </a:extLst>
            </p:cNvPr>
            <p:cNvSpPr>
              <a:spLocks/>
            </p:cNvSpPr>
            <p:nvPr/>
          </p:nvSpPr>
          <p:spPr>
            <a:xfrm rot="1685237">
              <a:off x="9600121" y="4774285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75A6399-8916-4283-86AA-C1FE6182C68A}"/>
                </a:ext>
              </a:extLst>
            </p:cNvPr>
            <p:cNvSpPr>
              <a:spLocks/>
            </p:cNvSpPr>
            <p:nvPr/>
          </p:nvSpPr>
          <p:spPr>
            <a:xfrm rot="1685237">
              <a:off x="9969586" y="4613820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0F8BFE3-3CB9-A917-660A-04029F763C80}"/>
                </a:ext>
              </a:extLst>
            </p:cNvPr>
            <p:cNvSpPr>
              <a:spLocks/>
            </p:cNvSpPr>
            <p:nvPr/>
          </p:nvSpPr>
          <p:spPr>
            <a:xfrm rot="1685237">
              <a:off x="10121986" y="4766220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ACD4C64-FAD2-1387-8F83-4A65F24E9E2D}"/>
                </a:ext>
              </a:extLst>
            </p:cNvPr>
            <p:cNvSpPr>
              <a:spLocks/>
            </p:cNvSpPr>
            <p:nvPr/>
          </p:nvSpPr>
          <p:spPr>
            <a:xfrm rot="1685237">
              <a:off x="9655726" y="5213256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FEAE892-0E61-09B6-1ADA-8AAD06763470}"/>
                </a:ext>
              </a:extLst>
            </p:cNvPr>
            <p:cNvSpPr>
              <a:spLocks/>
            </p:cNvSpPr>
            <p:nvPr/>
          </p:nvSpPr>
          <p:spPr>
            <a:xfrm rot="1685237">
              <a:off x="9875808" y="5122093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EBA6367-5A32-6907-88C2-C04C44623078}"/>
                </a:ext>
              </a:extLst>
            </p:cNvPr>
            <p:cNvSpPr>
              <a:spLocks/>
            </p:cNvSpPr>
            <p:nvPr/>
          </p:nvSpPr>
          <p:spPr>
            <a:xfrm rot="1685237">
              <a:off x="11041510" y="5065867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9E9FDA9-420F-F607-BD63-685162A446D8}"/>
                </a:ext>
              </a:extLst>
            </p:cNvPr>
            <p:cNvSpPr>
              <a:spLocks/>
            </p:cNvSpPr>
            <p:nvPr/>
          </p:nvSpPr>
          <p:spPr>
            <a:xfrm rot="1685237">
              <a:off x="10393142" y="5425475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BA9D37F-5B7C-07C3-2E91-DC5CA8EDC8E4}"/>
                </a:ext>
              </a:extLst>
            </p:cNvPr>
            <p:cNvSpPr>
              <a:spLocks/>
            </p:cNvSpPr>
            <p:nvPr/>
          </p:nvSpPr>
          <p:spPr>
            <a:xfrm rot="1685237">
              <a:off x="11208694" y="5381814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21D93C4-B3AE-440E-D827-A1CC2771BA8D}"/>
                </a:ext>
              </a:extLst>
            </p:cNvPr>
            <p:cNvSpPr/>
            <p:nvPr/>
          </p:nvSpPr>
          <p:spPr>
            <a:xfrm>
              <a:off x="9879586" y="4480214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3C25AE8-C50D-F88E-70BD-E4641C5DA16D}"/>
                </a:ext>
              </a:extLst>
            </p:cNvPr>
            <p:cNvSpPr/>
            <p:nvPr/>
          </p:nvSpPr>
          <p:spPr>
            <a:xfrm>
              <a:off x="10031986" y="4632614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9521077-1CF9-4895-473A-1338C6E9B3EA}"/>
                </a:ext>
              </a:extLst>
            </p:cNvPr>
            <p:cNvSpPr>
              <a:spLocks/>
            </p:cNvSpPr>
            <p:nvPr/>
          </p:nvSpPr>
          <p:spPr>
            <a:xfrm rot="1685237">
              <a:off x="10828216" y="5187904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CE2C2D4-B118-6FBD-546F-80CAAC8C2253}"/>
                </a:ext>
              </a:extLst>
            </p:cNvPr>
            <p:cNvSpPr>
              <a:spLocks/>
            </p:cNvSpPr>
            <p:nvPr/>
          </p:nvSpPr>
          <p:spPr>
            <a:xfrm rot="1685237">
              <a:off x="10611393" y="5697459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A84FB05-3C76-25AB-E63F-13849948AF02}"/>
                </a:ext>
              </a:extLst>
            </p:cNvPr>
            <p:cNvSpPr/>
            <p:nvPr/>
          </p:nvSpPr>
          <p:spPr>
            <a:xfrm>
              <a:off x="9480120" y="4684285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815EDBA-CC31-1EF9-6199-4CC240274017}"/>
                </a:ext>
              </a:extLst>
            </p:cNvPr>
            <p:cNvSpPr/>
            <p:nvPr/>
          </p:nvSpPr>
          <p:spPr>
            <a:xfrm>
              <a:off x="9822673" y="4984599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BA5BE8E-E188-5E4F-5814-D8255D6C544E}"/>
                </a:ext>
              </a:extLst>
            </p:cNvPr>
            <p:cNvSpPr/>
            <p:nvPr/>
          </p:nvSpPr>
          <p:spPr>
            <a:xfrm>
              <a:off x="11095510" y="5316856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F45D4EE-D373-DD0B-3D5E-BEAFCF990AC0}"/>
                </a:ext>
              </a:extLst>
            </p:cNvPr>
            <p:cNvSpPr/>
            <p:nvPr/>
          </p:nvSpPr>
          <p:spPr>
            <a:xfrm>
              <a:off x="10520207" y="5637243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8F221F7-C1DD-4299-EC18-C51164FDC851}"/>
                </a:ext>
              </a:extLst>
            </p:cNvPr>
            <p:cNvSpPr/>
            <p:nvPr/>
          </p:nvSpPr>
          <p:spPr>
            <a:xfrm>
              <a:off x="10256387" y="5360650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3B3B4ED-013D-51B6-822B-ED27E7A9B1C2}"/>
                </a:ext>
              </a:extLst>
            </p:cNvPr>
            <p:cNvSpPr/>
            <p:nvPr/>
          </p:nvSpPr>
          <p:spPr>
            <a:xfrm>
              <a:off x="9519589" y="5123256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6DF9282-B3E9-801C-9CA6-614E47DA6675}"/>
                </a:ext>
              </a:extLst>
            </p:cNvPr>
            <p:cNvSpPr/>
            <p:nvPr/>
          </p:nvSpPr>
          <p:spPr>
            <a:xfrm>
              <a:off x="10946233" y="4920614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6258AAC-72C9-DA3D-E870-2EABE03FDD70}"/>
                </a:ext>
              </a:extLst>
            </p:cNvPr>
            <p:cNvSpPr/>
            <p:nvPr/>
          </p:nvSpPr>
          <p:spPr>
            <a:xfrm>
              <a:off x="10730864" y="5142642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63DFC30-8925-20A8-AA15-ADBAB02B1768}"/>
                </a:ext>
              </a:extLst>
            </p:cNvPr>
            <p:cNvSpPr/>
            <p:nvPr/>
          </p:nvSpPr>
          <p:spPr>
            <a:xfrm rot="19803567">
              <a:off x="9384278" y="4993900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C5A820A-AA71-F3B0-0B99-C9DDCFE60180}"/>
                </a:ext>
              </a:extLst>
            </p:cNvPr>
            <p:cNvSpPr/>
            <p:nvPr/>
          </p:nvSpPr>
          <p:spPr>
            <a:xfrm rot="1937539">
              <a:off x="9689627" y="4478972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60E66AC-9B56-8B36-E163-EE322729EF0E}"/>
                </a:ext>
              </a:extLst>
            </p:cNvPr>
            <p:cNvSpPr/>
            <p:nvPr/>
          </p:nvSpPr>
          <p:spPr>
            <a:xfrm rot="19803567">
              <a:off x="10583307" y="4949943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8B4D39E-2DC2-5C13-2DD4-6F7C15B2275D}"/>
                </a:ext>
              </a:extLst>
            </p:cNvPr>
            <p:cNvSpPr/>
            <p:nvPr/>
          </p:nvSpPr>
          <p:spPr>
            <a:xfrm rot="2604317">
              <a:off x="10123255" y="5418164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3AB84A3-DE20-3512-CB67-699CBA8F5037}"/>
                </a:ext>
              </a:extLst>
            </p:cNvPr>
            <p:cNvSpPr/>
            <p:nvPr/>
          </p:nvSpPr>
          <p:spPr>
            <a:xfrm rot="2604317">
              <a:off x="7223814" y="4710643"/>
              <a:ext cx="1172841" cy="156190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CF334C7-C098-6D17-7811-1AB642498CBB}"/>
                </a:ext>
              </a:extLst>
            </p:cNvPr>
            <p:cNvSpPr/>
            <p:nvPr/>
          </p:nvSpPr>
          <p:spPr>
            <a:xfrm rot="2604317">
              <a:off x="6344407" y="4196097"/>
              <a:ext cx="1172841" cy="156190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4C7DAEF-6B67-AE58-5BAF-76EBC5A58818}"/>
                </a:ext>
              </a:extLst>
            </p:cNvPr>
            <p:cNvSpPr/>
            <p:nvPr/>
          </p:nvSpPr>
          <p:spPr>
            <a:xfrm rot="2604317">
              <a:off x="9170022" y="4126186"/>
              <a:ext cx="2528702" cy="220212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16304C4-C2C2-6D7A-10C2-B3615D628EA3}"/>
                </a:ext>
              </a:extLst>
            </p:cNvPr>
            <p:cNvSpPr/>
            <p:nvPr/>
          </p:nvSpPr>
          <p:spPr>
            <a:xfrm rot="2604317">
              <a:off x="10277729" y="4676608"/>
              <a:ext cx="1172841" cy="156190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762870-1EDF-8BFD-2042-E4282D903CC5}"/>
                </a:ext>
              </a:extLst>
            </p:cNvPr>
            <p:cNvSpPr/>
            <p:nvPr/>
          </p:nvSpPr>
          <p:spPr>
            <a:xfrm rot="2604317">
              <a:off x="9398322" y="4162062"/>
              <a:ext cx="1172841" cy="156190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3929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8F8E22-9903-BBEF-91ED-2932193E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37</a:t>
            </a:fld>
            <a:endParaRPr lang="en-US"/>
          </a:p>
        </p:txBody>
      </p:sp>
      <p:sp>
        <p:nvSpPr>
          <p:cNvPr id="3" name="Google Shape;354;p32">
            <a:extLst>
              <a:ext uri="{FF2B5EF4-FFF2-40B4-BE49-F238E27FC236}">
                <a16:creationId xmlns:a16="http://schemas.microsoft.com/office/drawing/2014/main" id="{44D30643-A4B0-3E95-D306-6E0FEF9F4EB9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Hierarchical Clustering (Divisive) </a:t>
            </a:r>
            <a:endParaRPr lang="en-US"/>
          </a:p>
        </p:txBody>
      </p:sp>
      <p:sp>
        <p:nvSpPr>
          <p:cNvPr id="4" name="Google Shape;355;p32">
            <a:extLst>
              <a:ext uri="{FF2B5EF4-FFF2-40B4-BE49-F238E27FC236}">
                <a16:creationId xmlns:a16="http://schemas.microsoft.com/office/drawing/2014/main" id="{86377689-E824-37CF-FA91-6098C916FC3C}"/>
              </a:ext>
            </a:extLst>
          </p:cNvPr>
          <p:cNvSpPr txBox="1">
            <a:spLocks/>
          </p:cNvSpPr>
          <p:nvPr/>
        </p:nvSpPr>
        <p:spPr>
          <a:xfrm>
            <a:off x="592101" y="3689583"/>
            <a:ext cx="10515600" cy="3031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600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Also known as top-down approach</a:t>
            </a:r>
            <a:endParaRPr lang="en-US" dirty="0"/>
          </a:p>
          <a:p>
            <a:pPr>
              <a:lnSpc>
                <a:spcPct val="80000"/>
              </a:lnSpc>
              <a:spcBef>
                <a:spcPts val="1300"/>
              </a:spcBef>
              <a:buClr>
                <a:schemeClr val="dk1"/>
              </a:buClr>
              <a:buSzPts val="2600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Start with assuming all the data belong to the same cluster</a:t>
            </a:r>
            <a:endParaRPr lang="en-US" dirty="0"/>
          </a:p>
          <a:p>
            <a:pPr>
              <a:lnSpc>
                <a:spcPct val="80000"/>
              </a:lnSpc>
              <a:spcBef>
                <a:spcPts val="1300"/>
              </a:spcBef>
              <a:buClr>
                <a:schemeClr val="dk1"/>
              </a:buClr>
              <a:buSzPts val="2600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Check all possible ways to divide the clusters</a:t>
            </a:r>
            <a:endParaRPr lang="en-US" dirty="0"/>
          </a:p>
          <a:p>
            <a:pPr>
              <a:lnSpc>
                <a:spcPct val="80000"/>
              </a:lnSpc>
              <a:spcBef>
                <a:spcPts val="1300"/>
              </a:spcBef>
              <a:buClr>
                <a:schemeClr val="dk1"/>
              </a:buClr>
              <a:buSzPts val="2600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Choose the best division (that will reduce intraclass distance and increase interclass distance)</a:t>
            </a:r>
            <a:endParaRPr lang="en-US" dirty="0"/>
          </a:p>
          <a:p>
            <a:pPr>
              <a:lnSpc>
                <a:spcPct val="80000"/>
              </a:lnSpc>
              <a:spcBef>
                <a:spcPts val="1300"/>
              </a:spcBef>
              <a:buClr>
                <a:schemeClr val="dk1"/>
              </a:buClr>
              <a:buSzPts val="2600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Repeat the process until stopping condition is met </a:t>
            </a:r>
            <a:endParaRPr lang="en-US" dirty="0"/>
          </a:p>
          <a:p>
            <a:pPr indent="-63500">
              <a:spcBef>
                <a:spcPts val="1300"/>
              </a:spcBef>
              <a:buClr>
                <a:schemeClr val="dk1"/>
              </a:buClr>
              <a:buSzPts val="2600"/>
              <a:buFont typeface="Arial" panose="020B0604020202020204" pitchFamily="34" charset="0"/>
              <a:buNone/>
            </a:pPr>
            <a:endParaRPr lang="en-US" sz="2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BC39B41-5A81-525E-7144-67BEFBA9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DE42BCE-0EF8-D06F-AB92-69D91351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CD1C0B60-543E-1C5B-45EB-F8531B8BE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B0B5166-05E5-A51A-4CFB-2A16517B3592}"/>
              </a:ext>
            </a:extLst>
          </p:cNvPr>
          <p:cNvGrpSpPr/>
          <p:nvPr/>
        </p:nvGrpSpPr>
        <p:grpSpPr>
          <a:xfrm>
            <a:off x="439246" y="1232361"/>
            <a:ext cx="11313507" cy="2202121"/>
            <a:chOff x="30685" y="4186564"/>
            <a:chExt cx="11313507" cy="22021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E8B6311-492B-C2B1-AE62-4FE500E91EC9}"/>
                </a:ext>
              </a:extLst>
            </p:cNvPr>
            <p:cNvGrpSpPr/>
            <p:nvPr/>
          </p:nvGrpSpPr>
          <p:grpSpPr>
            <a:xfrm>
              <a:off x="9440802" y="4417340"/>
              <a:ext cx="1903390" cy="1445029"/>
              <a:chOff x="512599" y="4648275"/>
              <a:chExt cx="1903390" cy="1445029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925840A-19D8-EF4C-703B-945F56C8673F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632600" y="4942346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11E6E10-92F3-0C88-B811-C567E945740C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1002065" y="4781881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E4AF623-644A-7F06-B592-AC74F1B071DD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1154465" y="4934281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AD81AB1-40AC-019C-1ED8-698996B79136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688205" y="5381317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9E24AB6-ECDA-2A15-3836-63F1FE7F4D59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908287" y="5290154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D25D85A-117D-4801-8455-9F58C4AA980A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2073989" y="5233928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E93EB4D-C0E5-2C65-1D1E-D14F6B74E140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1425621" y="5593536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BC27FB3-6939-3076-084B-6A672B3E25B4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2241173" y="5549875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6376CB8-9140-FE77-B07A-B8C449D6FC24}"/>
                  </a:ext>
                </a:extLst>
              </p:cNvPr>
              <p:cNvSpPr/>
              <p:nvPr/>
            </p:nvSpPr>
            <p:spPr>
              <a:xfrm>
                <a:off x="912065" y="4648275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C1039A0-1219-F9B1-F21E-0649E95DB914}"/>
                  </a:ext>
                </a:extLst>
              </p:cNvPr>
              <p:cNvSpPr/>
              <p:nvPr/>
            </p:nvSpPr>
            <p:spPr>
              <a:xfrm>
                <a:off x="1064465" y="4800675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DE903BA-E3EE-B16C-4A54-29E023C9A782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1860695" y="5355965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A292F16-A248-F115-5589-98DAAB195FE4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1643872" y="5865520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BA24A47D-E3E5-341F-2C3E-85929BC12F64}"/>
                  </a:ext>
                </a:extLst>
              </p:cNvPr>
              <p:cNvSpPr/>
              <p:nvPr/>
            </p:nvSpPr>
            <p:spPr>
              <a:xfrm>
                <a:off x="512599" y="4852346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B90914C-9142-75EA-29DD-5091BB5829D1}"/>
                  </a:ext>
                </a:extLst>
              </p:cNvPr>
              <p:cNvSpPr/>
              <p:nvPr/>
            </p:nvSpPr>
            <p:spPr>
              <a:xfrm>
                <a:off x="855152" y="5152660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78D2934-D686-CCB9-EFC5-EF6AF9F3A8C9}"/>
                  </a:ext>
                </a:extLst>
              </p:cNvPr>
              <p:cNvSpPr/>
              <p:nvPr/>
            </p:nvSpPr>
            <p:spPr>
              <a:xfrm>
                <a:off x="2127989" y="5484917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F70BB10-E7BD-275D-757F-C9D857BD60A9}"/>
                  </a:ext>
                </a:extLst>
              </p:cNvPr>
              <p:cNvSpPr/>
              <p:nvPr/>
            </p:nvSpPr>
            <p:spPr>
              <a:xfrm>
                <a:off x="1552686" y="5805304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FA7D378-1E31-2678-7E85-53BBFCBE75A4}"/>
                  </a:ext>
                </a:extLst>
              </p:cNvPr>
              <p:cNvSpPr/>
              <p:nvPr/>
            </p:nvSpPr>
            <p:spPr>
              <a:xfrm>
                <a:off x="1288866" y="5528711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3199CD05-55E8-0B2E-2E20-4F8C63AFF31A}"/>
                  </a:ext>
                </a:extLst>
              </p:cNvPr>
              <p:cNvSpPr/>
              <p:nvPr/>
            </p:nvSpPr>
            <p:spPr>
              <a:xfrm>
                <a:off x="552068" y="5291317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24976B8-AC67-B7C1-C2A1-36DE4FFFF29E}"/>
                  </a:ext>
                </a:extLst>
              </p:cNvPr>
              <p:cNvSpPr/>
              <p:nvPr/>
            </p:nvSpPr>
            <p:spPr>
              <a:xfrm>
                <a:off x="1978712" y="5088675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3AD95F3-A5E3-AC8E-106F-A2218A43F0F7}"/>
                  </a:ext>
                </a:extLst>
              </p:cNvPr>
              <p:cNvSpPr/>
              <p:nvPr/>
            </p:nvSpPr>
            <p:spPr>
              <a:xfrm>
                <a:off x="1763343" y="5310703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C0C5A896-72A1-F2B9-2F2E-F89093593C70}"/>
                </a:ext>
              </a:extLst>
            </p:cNvPr>
            <p:cNvSpPr/>
            <p:nvPr/>
          </p:nvSpPr>
          <p:spPr>
            <a:xfrm>
              <a:off x="2664823" y="5336900"/>
              <a:ext cx="613954" cy="261803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B64DD53-ECC6-B4A2-736F-6F947787CF46}"/>
                </a:ext>
              </a:extLst>
            </p:cNvPr>
            <p:cNvGrpSpPr/>
            <p:nvPr/>
          </p:nvGrpSpPr>
          <p:grpSpPr>
            <a:xfrm>
              <a:off x="6420730" y="4526068"/>
              <a:ext cx="2026311" cy="1376983"/>
              <a:chOff x="3430938" y="4614646"/>
              <a:chExt cx="2026311" cy="137698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76EB7D1-F2C3-32A9-7190-177317094766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3646781" y="4909959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1361251-24E3-FF8B-1285-F76ACFC6F296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4016246" y="4749494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FBF53DF-A1D2-93B6-7269-32FDDCDBC2B8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4168646" y="4901894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6518C02-9C46-59FC-9DB6-05B1D29E0336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3702386" y="5348930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9453E08-1E9A-EA32-D89D-C319A4D3AC3E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3922468" y="5257767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B86FB1D-05B8-CAB1-DF46-43F950C5056F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5088170" y="5201541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F7AB1F0-4ACC-68EB-8965-18F68EF1909D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4439802" y="5561149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081A33E-6849-833A-121E-FEA1113987BC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5255354" y="5517488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9700E3B-45D4-AA84-BA22-FAB41DB98D45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4874876" y="5323578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C03AAED-E96E-682D-8C2C-9FF8CAE8887D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4658053" y="5833133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FFEADF4-20D7-36E3-9966-BFC6A798648D}"/>
                  </a:ext>
                </a:extLst>
              </p:cNvPr>
              <p:cNvSpPr/>
              <p:nvPr/>
            </p:nvSpPr>
            <p:spPr>
              <a:xfrm>
                <a:off x="3526780" y="4819959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F77A2EE-C125-D2DB-F47F-E9B15FE138A5}"/>
                  </a:ext>
                </a:extLst>
              </p:cNvPr>
              <p:cNvSpPr/>
              <p:nvPr/>
            </p:nvSpPr>
            <p:spPr>
              <a:xfrm>
                <a:off x="5142170" y="5452530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C323A1A-88C1-9A0F-ABDA-6443BAF6D8A5}"/>
                  </a:ext>
                </a:extLst>
              </p:cNvPr>
              <p:cNvSpPr/>
              <p:nvPr/>
            </p:nvSpPr>
            <p:spPr>
              <a:xfrm rot="19803567">
                <a:off x="3430938" y="5129574"/>
                <a:ext cx="827282" cy="43779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78F79B2-9525-A8DB-8FBD-F1CA4B6E1FD4}"/>
                  </a:ext>
                </a:extLst>
              </p:cNvPr>
              <p:cNvSpPr/>
              <p:nvPr/>
            </p:nvSpPr>
            <p:spPr>
              <a:xfrm rot="1937539">
                <a:off x="3736287" y="4614646"/>
                <a:ext cx="827282" cy="43779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4886E16-0AE2-6F20-6E43-3252BCD5244A}"/>
                  </a:ext>
                </a:extLst>
              </p:cNvPr>
              <p:cNvSpPr/>
              <p:nvPr/>
            </p:nvSpPr>
            <p:spPr>
              <a:xfrm rot="19803567">
                <a:off x="4629967" y="5085617"/>
                <a:ext cx="827282" cy="43779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079F760-F763-17FB-66E0-3750517A4D3B}"/>
                  </a:ext>
                </a:extLst>
              </p:cNvPr>
              <p:cNvSpPr/>
              <p:nvPr/>
            </p:nvSpPr>
            <p:spPr>
              <a:xfrm rot="2604317">
                <a:off x="4169915" y="5553838"/>
                <a:ext cx="827282" cy="43779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7F88281F-DC8D-C726-202C-94EC5E1DA048}"/>
                </a:ext>
              </a:extLst>
            </p:cNvPr>
            <p:cNvSpPr/>
            <p:nvPr/>
          </p:nvSpPr>
          <p:spPr>
            <a:xfrm>
              <a:off x="5614507" y="5252379"/>
              <a:ext cx="613954" cy="261803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382DA05-08CF-C171-C84E-B6D577A49791}"/>
                </a:ext>
              </a:extLst>
            </p:cNvPr>
            <p:cNvSpPr/>
            <p:nvPr/>
          </p:nvSpPr>
          <p:spPr>
            <a:xfrm>
              <a:off x="8578974" y="5201226"/>
              <a:ext cx="613954" cy="261803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3AD31E8-78C2-1759-ABE5-7059455EFAEA}"/>
                </a:ext>
              </a:extLst>
            </p:cNvPr>
            <p:cNvGrpSpPr/>
            <p:nvPr/>
          </p:nvGrpSpPr>
          <p:grpSpPr>
            <a:xfrm>
              <a:off x="3392298" y="4202662"/>
              <a:ext cx="2052248" cy="2076455"/>
              <a:chOff x="6344407" y="4196097"/>
              <a:chExt cx="2052248" cy="207645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35F5D12-76D1-1080-6B55-874F33FBF15F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6596465" y="4825438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E95C4E7-4C82-2D36-2142-B0032486D794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6965930" y="4664973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ADCB587-E219-1A25-C3CB-A38A5F104A8F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7118330" y="4817373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307113B-3B72-85BB-D3E8-A66E1446F0CE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6652070" y="5264409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0F7CFDE-3003-B78F-C9DD-011C100BF5EB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6872152" y="5173246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A7C62AF-4286-6C39-9949-2713428CA8EE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8037854" y="5117020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5FE015B-4ECE-E4F4-B91F-ED9964E4EE91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7389486" y="5476628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41F7A53-F79A-BB80-CED0-9AB44358339B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8205038" y="5432967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C7F8611-F01B-7C0B-31EA-A6753EDF46DB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7824560" y="5239057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36F9F9D-5956-EE1F-0BA3-D20F5FA7860F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7607737" y="5748612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5F0C4EB-D442-2FAE-3A88-03121CB6B121}"/>
                  </a:ext>
                </a:extLst>
              </p:cNvPr>
              <p:cNvSpPr/>
              <p:nvPr/>
            </p:nvSpPr>
            <p:spPr>
              <a:xfrm rot="2604317">
                <a:off x="7223814" y="4710643"/>
                <a:ext cx="1172841" cy="156190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3EA5036-52C2-701F-1ED7-055DC784B518}"/>
                  </a:ext>
                </a:extLst>
              </p:cNvPr>
              <p:cNvSpPr/>
              <p:nvPr/>
            </p:nvSpPr>
            <p:spPr>
              <a:xfrm rot="2604317">
                <a:off x="6344407" y="4196097"/>
                <a:ext cx="1172841" cy="156190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FAE289-39BA-01B9-72F6-02A829A4EC6E}"/>
                </a:ext>
              </a:extLst>
            </p:cNvPr>
            <p:cNvGrpSpPr/>
            <p:nvPr/>
          </p:nvGrpSpPr>
          <p:grpSpPr>
            <a:xfrm>
              <a:off x="30685" y="4186564"/>
              <a:ext cx="2528702" cy="2202121"/>
              <a:chOff x="9170022" y="4126186"/>
              <a:chExt cx="2528702" cy="220212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34229D-5F08-9108-9C0D-429A0BF953CE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9600121" y="4774285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C6D31FF-498F-5A25-0F38-E5ADF34C8582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9969586" y="4613820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670E468-0FB2-529F-D634-FA2F150CBC6B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10121986" y="4766220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E4BB92-7DDB-0379-D2C0-3CAC37868827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9655726" y="5213256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A9C050-F604-4552-E67E-845F56AA8AAE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9875808" y="5122093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72C7E7C-B504-03C0-F541-F7AE05A9703A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11041510" y="5065867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77F242-14B9-0E87-972A-8560B3F757FD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10393142" y="5425475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155DEE5-D056-835C-A5BF-A243AEC62C1B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11208694" y="5381814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F681A03-7735-2915-F881-B17A43DA859F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10828216" y="5187904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D5A38BF-6815-6D05-AFFC-5BED59C410FE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10611393" y="5697459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3DDA90A-2546-0306-4A8E-BC84C40781C8}"/>
                  </a:ext>
                </a:extLst>
              </p:cNvPr>
              <p:cNvSpPr/>
              <p:nvPr/>
            </p:nvSpPr>
            <p:spPr>
              <a:xfrm rot="2604317">
                <a:off x="9170022" y="4126186"/>
                <a:ext cx="2528702" cy="220212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2200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B2DAAB-315D-0359-9A3F-32D5D9E0D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38</a:t>
            </a:fld>
            <a:endParaRPr lang="en-US"/>
          </a:p>
        </p:txBody>
      </p:sp>
      <p:sp>
        <p:nvSpPr>
          <p:cNvPr id="3" name="Google Shape;193;g10d14715c52_2_2">
            <a:extLst>
              <a:ext uri="{FF2B5EF4-FFF2-40B4-BE49-F238E27FC236}">
                <a16:creationId xmlns:a16="http://schemas.microsoft.com/office/drawing/2014/main" id="{E8D52A75-BE95-0A28-43C1-AACE3FD82AC6}"/>
              </a:ext>
            </a:extLst>
          </p:cNvPr>
          <p:cNvSpPr txBox="1"/>
          <p:nvPr/>
        </p:nvSpPr>
        <p:spPr>
          <a:xfrm>
            <a:off x="4356787" y="4259540"/>
            <a:ext cx="258812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400" b="1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Coding Time</a:t>
            </a:r>
            <a:endParaRPr sz="3400" b="0" i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194;g10d14715c52_2_2">
            <a:extLst>
              <a:ext uri="{FF2B5EF4-FFF2-40B4-BE49-F238E27FC236}">
                <a16:creationId xmlns:a16="http://schemas.microsoft.com/office/drawing/2014/main" id="{86E3AA47-7032-84ED-8DF3-CB774C76E2F6}"/>
              </a:ext>
            </a:extLst>
          </p:cNvPr>
          <p:cNvCxnSpPr/>
          <p:nvPr/>
        </p:nvCxnSpPr>
        <p:spPr>
          <a:xfrm>
            <a:off x="786580" y="4959475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FD38A5D2-6582-A326-F377-DB3B28772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500" y="485504"/>
            <a:ext cx="3400697" cy="340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42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17BBC3-755E-E084-94CB-F36FA728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39</a:t>
            </a:fld>
            <a:endParaRPr lang="en-US"/>
          </a:p>
        </p:txBody>
      </p:sp>
      <p:sp>
        <p:nvSpPr>
          <p:cNvPr id="3" name="Google Shape;200;g10d14715c52_2_52">
            <a:extLst>
              <a:ext uri="{FF2B5EF4-FFF2-40B4-BE49-F238E27FC236}">
                <a16:creationId xmlns:a16="http://schemas.microsoft.com/office/drawing/2014/main" id="{C23566AB-69A8-091E-B4D3-E5C9E68D9CF4}"/>
              </a:ext>
            </a:extLst>
          </p:cNvPr>
          <p:cNvSpPr txBox="1"/>
          <p:nvPr/>
        </p:nvSpPr>
        <p:spPr>
          <a:xfrm>
            <a:off x="4302133" y="1136711"/>
            <a:ext cx="358773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Coffee Break </a:t>
            </a:r>
            <a:endParaRPr sz="3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201;g10d14715c52_2_52">
            <a:extLst>
              <a:ext uri="{FF2B5EF4-FFF2-40B4-BE49-F238E27FC236}">
                <a16:creationId xmlns:a16="http://schemas.microsoft.com/office/drawing/2014/main" id="{E27BA19F-0468-2E06-FEB6-EF58249E98D6}"/>
              </a:ext>
            </a:extLst>
          </p:cNvPr>
          <p:cNvCxnSpPr/>
          <p:nvPr/>
        </p:nvCxnSpPr>
        <p:spPr>
          <a:xfrm>
            <a:off x="786580" y="4959475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Graphic 4" descr="Coffee with solid fill">
            <a:extLst>
              <a:ext uri="{FF2B5EF4-FFF2-40B4-BE49-F238E27FC236}">
                <a16:creationId xmlns:a16="http://schemas.microsoft.com/office/drawing/2014/main" id="{1FD25985-4348-7472-7455-99E021513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825" y="2159669"/>
            <a:ext cx="2799806" cy="27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94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741F-0114-DD56-784E-8038BE1794A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182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222FC47D-5DC4-E205-CDD4-92B059348DF9}"/>
              </a:ext>
            </a:extLst>
          </p:cNvPr>
          <p:cNvSpPr/>
          <p:nvPr/>
        </p:nvSpPr>
        <p:spPr>
          <a:xfrm>
            <a:off x="1059304" y="4106287"/>
            <a:ext cx="1787877" cy="630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521296-0B40-60D0-757D-DF95B2D2EEA2}"/>
              </a:ext>
            </a:extLst>
          </p:cNvPr>
          <p:cNvSpPr/>
          <p:nvPr/>
        </p:nvSpPr>
        <p:spPr>
          <a:xfrm>
            <a:off x="2847181" y="3681934"/>
            <a:ext cx="3248819" cy="1274164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Computer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03283-CD1D-CB8C-280F-2D8F82B1EC4D}"/>
              </a:ext>
            </a:extLst>
          </p:cNvPr>
          <p:cNvSpPr txBox="1"/>
          <p:nvPr/>
        </p:nvSpPr>
        <p:spPr>
          <a:xfrm>
            <a:off x="1059304" y="3646154"/>
            <a:ext cx="14278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DAB254B-0058-DD92-7875-4E21E1D60826}"/>
              </a:ext>
            </a:extLst>
          </p:cNvPr>
          <p:cNvSpPr/>
          <p:nvPr/>
        </p:nvSpPr>
        <p:spPr>
          <a:xfrm rot="5400000">
            <a:off x="3104037" y="2693680"/>
            <a:ext cx="1274162" cy="630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6AE18-832D-9820-30A3-DEDB50F6B92B}"/>
              </a:ext>
            </a:extLst>
          </p:cNvPr>
          <p:cNvSpPr txBox="1"/>
          <p:nvPr/>
        </p:nvSpPr>
        <p:spPr>
          <a:xfrm>
            <a:off x="3903760" y="2336212"/>
            <a:ext cx="29270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Pattern Discovery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4E65D94-6723-BE3C-7B8B-03AFBA14D139}"/>
              </a:ext>
            </a:extLst>
          </p:cNvPr>
          <p:cNvSpPr/>
          <p:nvPr/>
        </p:nvSpPr>
        <p:spPr>
          <a:xfrm>
            <a:off x="6096000" y="4000850"/>
            <a:ext cx="1787877" cy="630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FE921-F9D7-9179-0603-43CE702B6AED}"/>
              </a:ext>
            </a:extLst>
          </p:cNvPr>
          <p:cNvSpPr txBox="1"/>
          <p:nvPr/>
        </p:nvSpPr>
        <p:spPr>
          <a:xfrm>
            <a:off x="7883877" y="3985305"/>
            <a:ext cx="1911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6B539D-BE54-12B0-2C81-5D15E1CBD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4335" y="64194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D8F54C-053C-4394-9990-70DE256B1A6D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5332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8D6337-5326-B7EA-C94C-F91DD433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40</a:t>
            </a:fld>
            <a:endParaRPr lang="en-US"/>
          </a:p>
        </p:txBody>
      </p:sp>
      <p:sp>
        <p:nvSpPr>
          <p:cNvPr id="3" name="Google Shape;393;g10d14715c52_2_177">
            <a:extLst>
              <a:ext uri="{FF2B5EF4-FFF2-40B4-BE49-F238E27FC236}">
                <a16:creationId xmlns:a16="http://schemas.microsoft.com/office/drawing/2014/main" id="{B66EF8C0-7C33-D170-0099-B050E8B45EB3}"/>
              </a:ext>
            </a:extLst>
          </p:cNvPr>
          <p:cNvSpPr txBox="1"/>
          <p:nvPr/>
        </p:nvSpPr>
        <p:spPr>
          <a:xfrm>
            <a:off x="1202028" y="2620260"/>
            <a:ext cx="8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Spectral Clustering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394;g10d14715c52_2_177">
            <a:extLst>
              <a:ext uri="{FF2B5EF4-FFF2-40B4-BE49-F238E27FC236}">
                <a16:creationId xmlns:a16="http://schemas.microsoft.com/office/drawing/2014/main" id="{EB19CA1F-2C6F-070E-6F7A-D6C6D618E365}"/>
              </a:ext>
            </a:extLst>
          </p:cNvPr>
          <p:cNvCxnSpPr/>
          <p:nvPr/>
        </p:nvCxnSpPr>
        <p:spPr>
          <a:xfrm>
            <a:off x="1029405" y="3429000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67953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4EAD2-46C4-A115-EC9C-761CAC36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41</a:t>
            </a:fld>
            <a:endParaRPr lang="en-US"/>
          </a:p>
        </p:txBody>
      </p:sp>
      <p:sp>
        <p:nvSpPr>
          <p:cNvPr id="3" name="Google Shape;399;g10d14715c52_2_182">
            <a:extLst>
              <a:ext uri="{FF2B5EF4-FFF2-40B4-BE49-F238E27FC236}">
                <a16:creationId xmlns:a16="http://schemas.microsoft.com/office/drawing/2014/main" id="{2332639A-D3D6-4F1B-0AF4-4D4761D8AEF9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Spectral Clustering</a:t>
            </a:r>
            <a:endParaRPr lang="en-US"/>
          </a:p>
        </p:txBody>
      </p:sp>
      <p:sp>
        <p:nvSpPr>
          <p:cNvPr id="4" name="Google Shape;400;g10d14715c52_2_182">
            <a:extLst>
              <a:ext uri="{FF2B5EF4-FFF2-40B4-BE49-F238E27FC236}">
                <a16:creationId xmlns:a16="http://schemas.microsoft.com/office/drawing/2014/main" id="{A9F7454B-5D4E-3A25-9C5F-1DFF8D2D1F74}"/>
              </a:ext>
            </a:extLst>
          </p:cNvPr>
          <p:cNvSpPr txBox="1">
            <a:spLocks/>
          </p:cNvSpPr>
          <p:nvPr/>
        </p:nvSpPr>
        <p:spPr>
          <a:xfrm>
            <a:off x="5220521" y="1482122"/>
            <a:ext cx="5995500" cy="2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2600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Dataset exhibits complex cluster shapes</a:t>
            </a:r>
            <a:endParaRPr lang="en-US"/>
          </a:p>
          <a:p>
            <a:pPr>
              <a:spcBef>
                <a:spcPts val="1300"/>
              </a:spcBef>
              <a:buClr>
                <a:schemeClr val="dk1"/>
              </a:buClr>
              <a:buSzPts val="2600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 K-means performs very poorly in this space due to bias toward dense spherical clusters.</a:t>
            </a:r>
            <a:endParaRPr lang="en-US"/>
          </a:p>
          <a:p>
            <a:pPr indent="-63500">
              <a:lnSpc>
                <a:spcPct val="110000"/>
              </a:lnSpc>
              <a:buClr>
                <a:schemeClr val="dk1"/>
              </a:buClr>
              <a:buSzPts val="2600"/>
              <a:buFont typeface="Arial" panose="020B0604020202020204" pitchFamily="34" charset="0"/>
              <a:buNone/>
            </a:pPr>
            <a:endParaRPr lang="en-US" sz="2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Google Shape;401;g10d14715c52_2_182">
            <a:extLst>
              <a:ext uri="{FF2B5EF4-FFF2-40B4-BE49-F238E27FC236}">
                <a16:creationId xmlns:a16="http://schemas.microsoft.com/office/drawing/2014/main" id="{81F2B232-CB9D-C8D3-FEAD-932A21B29EB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9388" y="1125538"/>
            <a:ext cx="4176713" cy="286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g10d14715c52_2_182">
            <a:extLst>
              <a:ext uri="{FF2B5EF4-FFF2-40B4-BE49-F238E27FC236}">
                <a16:creationId xmlns:a16="http://schemas.microsoft.com/office/drawing/2014/main" id="{DED59C07-D9E2-5C2F-6BE2-043D1E5285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8877" y="3774281"/>
            <a:ext cx="5191126" cy="29019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03;g10d14715c52_2_182">
            <a:extLst>
              <a:ext uri="{FF2B5EF4-FFF2-40B4-BE49-F238E27FC236}">
                <a16:creationId xmlns:a16="http://schemas.microsoft.com/office/drawing/2014/main" id="{2C87BB5A-B81D-8E07-D039-7B3F0F5C8814}"/>
              </a:ext>
            </a:extLst>
          </p:cNvPr>
          <p:cNvSpPr/>
          <p:nvPr/>
        </p:nvSpPr>
        <p:spPr>
          <a:xfrm>
            <a:off x="4168877" y="2241755"/>
            <a:ext cx="1002900" cy="5604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Google Shape;404;g10d14715c52_2_182">
            <a:extLst>
              <a:ext uri="{FF2B5EF4-FFF2-40B4-BE49-F238E27FC236}">
                <a16:creationId xmlns:a16="http://schemas.microsoft.com/office/drawing/2014/main" id="{309103D5-6EEC-AD4B-3ADE-9960C81A2541}"/>
              </a:ext>
            </a:extLst>
          </p:cNvPr>
          <p:cNvCxnSpPr/>
          <p:nvPr/>
        </p:nvCxnSpPr>
        <p:spPr>
          <a:xfrm>
            <a:off x="4201948" y="3240599"/>
            <a:ext cx="1428600" cy="752100"/>
          </a:xfrm>
          <a:prstGeom prst="bentConnector3">
            <a:avLst>
              <a:gd name="adj1" fmla="val 98000"/>
            </a:avLst>
          </a:prstGeom>
          <a:noFill/>
          <a:ln w="1905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" name="Google Shape;405;g10d14715c52_2_182">
            <a:extLst>
              <a:ext uri="{FF2B5EF4-FFF2-40B4-BE49-F238E27FC236}">
                <a16:creationId xmlns:a16="http://schemas.microsoft.com/office/drawing/2014/main" id="{67F12155-3FB2-AD6E-AEB3-994C2406AD4E}"/>
              </a:ext>
            </a:extLst>
          </p:cNvPr>
          <p:cNvSpPr/>
          <p:nvPr/>
        </p:nvSpPr>
        <p:spPr>
          <a:xfrm>
            <a:off x="1117347" y="4487877"/>
            <a:ext cx="34293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embedded space given by two leading eigenvectors, clusters are trivial to separate.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4324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4D7A3-CA69-0F5D-EEE9-213D69070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42</a:t>
            </a:fld>
            <a:endParaRPr lang="en-US"/>
          </a:p>
        </p:txBody>
      </p:sp>
      <p:sp>
        <p:nvSpPr>
          <p:cNvPr id="3" name="Google Shape;410;g10d14715c52_2_192">
            <a:extLst>
              <a:ext uri="{FF2B5EF4-FFF2-40B4-BE49-F238E27FC236}">
                <a16:creationId xmlns:a16="http://schemas.microsoft.com/office/drawing/2014/main" id="{DA2B5A5B-9D70-8925-5743-AB4B29422CF8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Spectral Clustering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23025E2-90D0-1E81-EFF7-34BF69E987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343818"/>
                <a:ext cx="9520825" cy="4833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fontScale="92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Many datasets can be transformed into a graph representation (similarity graph).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set of data points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the similarity matrix </a:t>
                </a:r>
                <a14:m>
                  <m:oMath xmlns:m="http://schemas.openxmlformats.org/officeDocument/2006/math">
                    <m:r>
                      <a:rPr lang="en-US" altLang="nl-N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nl-N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nl-NL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nl-NL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nl-NL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altLang="nl-N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nl-N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nl-N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nl-N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nl-N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=1,…, </m:t>
                    </m:r>
                    <m:r>
                      <a:rPr lang="en-US" altLang="nl-N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nl-NL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nl-NL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nl-NL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nl-N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nl-N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US" altLang="nl-NL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nl-NL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nl-NL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nl-NL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nl-NL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nl-NL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nl-N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similarity measure.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Construct graph: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points are vertices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 close points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Intuition: graph captures local neighborhood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Clustering is partitioning the graph into connected components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23025E2-90D0-1E81-EFF7-34BF69E98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43818"/>
                <a:ext cx="9520825" cy="48331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27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EFE5B-CAAE-746F-83E4-AD7DB9C6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43</a:t>
            </a:fld>
            <a:endParaRPr lang="en-US"/>
          </a:p>
        </p:txBody>
      </p:sp>
      <p:sp>
        <p:nvSpPr>
          <p:cNvPr id="3" name="Google Shape;416;g10d14715c52_2_58">
            <a:extLst>
              <a:ext uri="{FF2B5EF4-FFF2-40B4-BE49-F238E27FC236}">
                <a16:creationId xmlns:a16="http://schemas.microsoft.com/office/drawing/2014/main" id="{CB41D126-F466-E5B3-81B6-F1DF482ADC02}"/>
              </a:ext>
            </a:extLst>
          </p:cNvPr>
          <p:cNvSpPr txBox="1"/>
          <p:nvPr/>
        </p:nvSpPr>
        <p:spPr>
          <a:xfrm>
            <a:off x="1202028" y="2620260"/>
            <a:ext cx="8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Measuring the Clustering Quality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417;g10d14715c52_2_58">
            <a:extLst>
              <a:ext uri="{FF2B5EF4-FFF2-40B4-BE49-F238E27FC236}">
                <a16:creationId xmlns:a16="http://schemas.microsoft.com/office/drawing/2014/main" id="{E79EA6A0-BB33-69D6-4D4F-EF809087EAB9}"/>
              </a:ext>
            </a:extLst>
          </p:cNvPr>
          <p:cNvCxnSpPr/>
          <p:nvPr/>
        </p:nvCxnSpPr>
        <p:spPr>
          <a:xfrm>
            <a:off x="1029405" y="3429000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059398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66E600-D50B-9ADB-7C5F-2E21FD64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44</a:t>
            </a:fld>
            <a:endParaRPr lang="en-US"/>
          </a:p>
        </p:txBody>
      </p:sp>
      <p:sp>
        <p:nvSpPr>
          <p:cNvPr id="3" name="Google Shape;422;g10d14715c52_2_63">
            <a:extLst>
              <a:ext uri="{FF2B5EF4-FFF2-40B4-BE49-F238E27FC236}">
                <a16:creationId xmlns:a16="http://schemas.microsoft.com/office/drawing/2014/main" id="{CF041BAE-F549-F196-ECFF-37517C95D27D}"/>
              </a:ext>
            </a:extLst>
          </p:cNvPr>
          <p:cNvSpPr txBox="1">
            <a:spLocks/>
          </p:cNvSpPr>
          <p:nvPr/>
        </p:nvSpPr>
        <p:spPr>
          <a:xfrm>
            <a:off x="838200" y="1331"/>
            <a:ext cx="10515600" cy="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Measuring the Clustering Quality</a:t>
            </a:r>
          </a:p>
        </p:txBody>
      </p:sp>
      <p:sp>
        <p:nvSpPr>
          <p:cNvPr id="4" name="Google Shape;423;g10d14715c52_2_63">
            <a:extLst>
              <a:ext uri="{FF2B5EF4-FFF2-40B4-BE49-F238E27FC236}">
                <a16:creationId xmlns:a16="http://schemas.microsoft.com/office/drawing/2014/main" id="{5259FA33-4C01-7E9E-E377-FC81FE396DA9}"/>
              </a:ext>
            </a:extLst>
          </p:cNvPr>
          <p:cNvSpPr txBox="1">
            <a:spLocks/>
          </p:cNvSpPr>
          <p:nvPr/>
        </p:nvSpPr>
        <p:spPr>
          <a:xfrm>
            <a:off x="838200" y="1131641"/>
            <a:ext cx="10515600" cy="49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Two methods: </a:t>
            </a:r>
            <a:r>
              <a:rPr lang="en-US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vs. </a:t>
            </a:r>
            <a:r>
              <a:rPr lang="en-US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extrinsic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Clr>
                <a:srgbClr val="C00000"/>
              </a:buClr>
              <a:buSzPts val="2400"/>
            </a:pPr>
            <a:r>
              <a:rPr lang="en-US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unsupervised, i.e., the ground truth is unavailable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goodness of a clustering by considering how well the clusters are </a:t>
            </a:r>
            <a:r>
              <a:rPr lang="en-US" u="sng">
                <a:latin typeface="Times New Roman" panose="02020603050405020304" pitchFamily="18" charset="0"/>
                <a:cs typeface="Times New Roman" panose="02020603050405020304" pitchFamily="18" charset="0"/>
              </a:rPr>
              <a:t>separated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and how </a:t>
            </a:r>
            <a:r>
              <a:rPr lang="en-US" u="sng">
                <a:latin typeface="Times New Roman" panose="02020603050405020304" pitchFamily="18" charset="0"/>
                <a:cs typeface="Times New Roman" panose="02020603050405020304" pitchFamily="18" charset="0"/>
              </a:rPr>
              <a:t>compact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clusters are</a:t>
            </a:r>
          </a:p>
          <a:p>
            <a:pPr lvl="1">
              <a:lnSpc>
                <a:spcPct val="12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Ex. </a:t>
            </a:r>
            <a:r>
              <a:rPr lang="en-US">
                <a:solidFill>
                  <a:srgbClr val="674E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 Index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>
                <a:solidFill>
                  <a:srgbClr val="3876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Silhouette coefficient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20000"/>
              </a:lnSpc>
              <a:buClr>
                <a:srgbClr val="C00000"/>
              </a:buClr>
              <a:buSzPts val="2400"/>
            </a:pPr>
            <a:r>
              <a:rPr lang="en-US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Extrinsic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supervised, i.e., the ground truth is available (for evaluation only)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Compare a clustering against the ground truth using certain clustering quality measure</a:t>
            </a:r>
          </a:p>
          <a:p>
            <a:pPr lvl="1">
              <a:lnSpc>
                <a:spcPct val="12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Ex. Precision and recall metrics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09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5DC653-C348-AC88-D108-9027A48D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45</a:t>
            </a:fld>
            <a:endParaRPr lang="en-US"/>
          </a:p>
        </p:txBody>
      </p:sp>
      <p:sp>
        <p:nvSpPr>
          <p:cNvPr id="3" name="Google Shape;434;g10d14715c52_2_78">
            <a:extLst>
              <a:ext uri="{FF2B5EF4-FFF2-40B4-BE49-F238E27FC236}">
                <a16:creationId xmlns:a16="http://schemas.microsoft.com/office/drawing/2014/main" id="{D54120C6-CBA3-1A2D-5BC1-FEAA9EBA397D}"/>
              </a:ext>
            </a:extLst>
          </p:cNvPr>
          <p:cNvSpPr txBox="1">
            <a:spLocks/>
          </p:cNvSpPr>
          <p:nvPr/>
        </p:nvSpPr>
        <p:spPr>
          <a:xfrm>
            <a:off x="838200" y="1331"/>
            <a:ext cx="10515600" cy="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100" b="1">
                <a:latin typeface="Times New Roman"/>
                <a:ea typeface="Times New Roman"/>
                <a:cs typeface="Times New Roman"/>
                <a:sym typeface="Times New Roman"/>
              </a:rPr>
              <a:t>Measuring the Clustering Quality – </a:t>
            </a:r>
            <a:r>
              <a:rPr lang="en-US" sz="31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E91829-1319-3B07-DF7F-70D321C824E9}"/>
                  </a:ext>
                </a:extLst>
              </p:cNvPr>
              <p:cNvSpPr txBox="1"/>
              <p:nvPr/>
            </p:nvSpPr>
            <p:spPr>
              <a:xfrm>
                <a:off x="1016696" y="1137892"/>
                <a:ext cx="10158608" cy="4359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used for comparing two clustering approaches (Algorithms):</a:t>
                </a:r>
              </a:p>
              <a:p>
                <a:pPr marL="342900" lvl="7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nl-NL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nl-NL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nl-NL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5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𝓐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nl-NL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nl-NL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nl-N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nl-NL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nl-NL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nl-N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nl-NL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nl-NL" sz="200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altLang="nl-N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nl-NL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-clusters created from the elements in </a:t>
                </a:r>
                <a14:m>
                  <m:oMath xmlns:m="http://schemas.openxmlformats.org/officeDocument/2006/math">
                    <m:r>
                      <a:rPr lang="en-US" altLang="nl-NL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nl-N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5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𝓐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nl-NL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nl-NL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nl-N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nl-NL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nl-NL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nl-N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nl-NL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nl-NL" sz="200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altLang="nl-N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nl-NL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-clusters created from the elements in </a:t>
                </a:r>
                <a14:m>
                  <m:oMath xmlns:m="http://schemas.openxmlformats.org/officeDocument/2006/math">
                    <m:r>
                      <a:rPr lang="en-US" altLang="nl-NL" sz="20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nl-N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5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 index </a:t>
                </a:r>
                <a14:m>
                  <m:oMath xmlns:m="http://schemas.openxmlformats.org/officeDocument/2006/math">
                    <m:r>
                      <a:rPr lang="en-US" altLang="nl-NL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is defined as  </a:t>
                </a:r>
                <a14:m>
                  <m:oMath xmlns:m="http://schemas.openxmlformats.org/officeDocument/2006/math">
                    <m:r>
                      <a:rPr lang="en-US" altLang="nl-NL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nl-NL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nl-NL" sz="2000" b="0" i="1" smtClean="0">
                        <a:latin typeface="Cambria Math" panose="02040503050406030204" pitchFamily="18" charset="0"/>
                      </a:rPr>
                      <m:t>∈[0,1] </m:t>
                    </m:r>
                  </m:oMath>
                </a14:m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800100" lvl="5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= set of pairs that are in the same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𝓐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𝓐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nl-N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5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= set of elements in same subset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𝓐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ONLY</a:t>
                </a:r>
              </a:p>
              <a:p>
                <a:pPr marL="800100" lvl="5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 = set of elements in same subset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𝓐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ONLY</a:t>
                </a:r>
              </a:p>
              <a:p>
                <a:pPr marL="800100" lvl="5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 = set of pairs in different subsets </a:t>
                </a:r>
              </a:p>
              <a:p>
                <a:pPr marL="342900" lvl="4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dataset is labeled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𝓐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actual labels</a:t>
                </a:r>
              </a:p>
              <a:p>
                <a:pPr marL="800100" lvl="5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nl-NL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analogous to the accuracy in classification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E91829-1319-3B07-DF7F-70D321C82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96" y="1137892"/>
                <a:ext cx="10158608" cy="4359270"/>
              </a:xfrm>
              <a:prstGeom prst="rect">
                <a:avLst/>
              </a:prstGeom>
              <a:blipFill>
                <a:blip r:embed="rId2"/>
                <a:stretch>
                  <a:fillRect l="-875" t="-291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E987911E-D1F4-0670-1867-70E546190FD4}"/>
              </a:ext>
            </a:extLst>
          </p:cNvPr>
          <p:cNvSpPr/>
          <p:nvPr/>
        </p:nvSpPr>
        <p:spPr>
          <a:xfrm>
            <a:off x="7332882" y="3180294"/>
            <a:ext cx="2064104" cy="3532339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9E790D-771C-D5FF-67E4-A8A1571D9FBE}"/>
              </a:ext>
            </a:extLst>
          </p:cNvPr>
          <p:cNvSpPr/>
          <p:nvPr/>
        </p:nvSpPr>
        <p:spPr>
          <a:xfrm>
            <a:off x="9213092" y="1268161"/>
            <a:ext cx="2064104" cy="3532339"/>
          </a:xfrm>
          <a:prstGeom prst="ellipse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B9CECA-89F5-4BC6-D874-610D6F44766D}"/>
                  </a:ext>
                </a:extLst>
              </p:cNvPr>
              <p:cNvSpPr txBox="1"/>
              <p:nvPr/>
            </p:nvSpPr>
            <p:spPr>
              <a:xfrm>
                <a:off x="11219179" y="2992319"/>
                <a:ext cx="7640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𝓐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B9CECA-89F5-4BC6-D874-610D6F447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9179" y="2992319"/>
                <a:ext cx="764087" cy="523220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CED4F810-F14E-DA71-FFC5-E86B281EE350}"/>
              </a:ext>
            </a:extLst>
          </p:cNvPr>
          <p:cNvSpPr/>
          <p:nvPr/>
        </p:nvSpPr>
        <p:spPr>
          <a:xfrm>
            <a:off x="9784511" y="1837716"/>
            <a:ext cx="200417" cy="200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0DEE12-4BB4-A00E-C1D0-3FA1F9C7F906}"/>
              </a:ext>
            </a:extLst>
          </p:cNvPr>
          <p:cNvSpPr/>
          <p:nvPr/>
        </p:nvSpPr>
        <p:spPr>
          <a:xfrm>
            <a:off x="10308517" y="1668137"/>
            <a:ext cx="200417" cy="200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93EBC7C-0628-F7EE-BB71-C27DC3115C77}"/>
              </a:ext>
            </a:extLst>
          </p:cNvPr>
          <p:cNvSpPr/>
          <p:nvPr/>
        </p:nvSpPr>
        <p:spPr>
          <a:xfrm>
            <a:off x="9936911" y="2329928"/>
            <a:ext cx="200417" cy="200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3672BD-4125-5177-A55B-6E4601C4CA9C}"/>
              </a:ext>
            </a:extLst>
          </p:cNvPr>
          <p:cNvSpPr/>
          <p:nvPr/>
        </p:nvSpPr>
        <p:spPr>
          <a:xfrm>
            <a:off x="10408725" y="2129511"/>
            <a:ext cx="200417" cy="200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B465A05-E825-1C2B-0F67-917DABF973FF}"/>
              </a:ext>
            </a:extLst>
          </p:cNvPr>
          <p:cNvSpPr/>
          <p:nvPr/>
        </p:nvSpPr>
        <p:spPr>
          <a:xfrm>
            <a:off x="10442128" y="2895450"/>
            <a:ext cx="200417" cy="2004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53788F-7A3C-235F-1C8D-0B8B73698B8E}"/>
              </a:ext>
            </a:extLst>
          </p:cNvPr>
          <p:cNvSpPr/>
          <p:nvPr/>
        </p:nvSpPr>
        <p:spPr>
          <a:xfrm>
            <a:off x="9836702" y="2972793"/>
            <a:ext cx="200417" cy="2004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709960-7831-845E-DE62-AB235E76C9AC}"/>
              </a:ext>
            </a:extLst>
          </p:cNvPr>
          <p:cNvSpPr/>
          <p:nvPr/>
        </p:nvSpPr>
        <p:spPr>
          <a:xfrm>
            <a:off x="10189519" y="3234318"/>
            <a:ext cx="200417" cy="2004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AC4E23-3995-E21A-6E0F-3EA0E33470E4}"/>
              </a:ext>
            </a:extLst>
          </p:cNvPr>
          <p:cNvSpPr/>
          <p:nvPr/>
        </p:nvSpPr>
        <p:spPr>
          <a:xfrm>
            <a:off x="10561126" y="3946072"/>
            <a:ext cx="200417" cy="2004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770F6-571A-B721-136E-0B9822180E01}"/>
              </a:ext>
            </a:extLst>
          </p:cNvPr>
          <p:cNvSpPr/>
          <p:nvPr/>
        </p:nvSpPr>
        <p:spPr>
          <a:xfrm>
            <a:off x="9855492" y="4169313"/>
            <a:ext cx="200417" cy="2004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3CF860-5D17-7B3B-12CE-671BCFF6529F}"/>
              </a:ext>
            </a:extLst>
          </p:cNvPr>
          <p:cNvSpPr/>
          <p:nvPr/>
        </p:nvSpPr>
        <p:spPr>
          <a:xfrm>
            <a:off x="10141504" y="3776231"/>
            <a:ext cx="200417" cy="2004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6593520-646E-5A9A-D702-1C91DC768841}"/>
              </a:ext>
            </a:extLst>
          </p:cNvPr>
          <p:cNvSpPr/>
          <p:nvPr/>
        </p:nvSpPr>
        <p:spPr>
          <a:xfrm>
            <a:off x="7914893" y="3746701"/>
            <a:ext cx="200417" cy="200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34AAB1D-4ED3-1DAC-AC57-0C9A425409C7}"/>
              </a:ext>
            </a:extLst>
          </p:cNvPr>
          <p:cNvSpPr/>
          <p:nvPr/>
        </p:nvSpPr>
        <p:spPr>
          <a:xfrm>
            <a:off x="8438899" y="3577122"/>
            <a:ext cx="200417" cy="200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4473543-8880-4BC3-B834-816BE39A2801}"/>
              </a:ext>
            </a:extLst>
          </p:cNvPr>
          <p:cNvSpPr/>
          <p:nvPr/>
        </p:nvSpPr>
        <p:spPr>
          <a:xfrm>
            <a:off x="8067293" y="4238913"/>
            <a:ext cx="200417" cy="200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A95877A-0A2B-E9C9-BB4A-3F8E77628816}"/>
              </a:ext>
            </a:extLst>
          </p:cNvPr>
          <p:cNvSpPr/>
          <p:nvPr/>
        </p:nvSpPr>
        <p:spPr>
          <a:xfrm>
            <a:off x="8539107" y="4038496"/>
            <a:ext cx="200417" cy="200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ED249C-F986-53DB-096D-F0153941780E}"/>
              </a:ext>
            </a:extLst>
          </p:cNvPr>
          <p:cNvSpPr/>
          <p:nvPr/>
        </p:nvSpPr>
        <p:spPr>
          <a:xfrm>
            <a:off x="8572510" y="4804435"/>
            <a:ext cx="200417" cy="2004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4575DB5-64B7-CACE-E76A-156C311D45C3}"/>
              </a:ext>
            </a:extLst>
          </p:cNvPr>
          <p:cNvSpPr/>
          <p:nvPr/>
        </p:nvSpPr>
        <p:spPr>
          <a:xfrm>
            <a:off x="7967084" y="4881778"/>
            <a:ext cx="200417" cy="2004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4A7FCE5-AF93-3FE7-5F7F-AFEF4AD4F4E6}"/>
              </a:ext>
            </a:extLst>
          </p:cNvPr>
          <p:cNvSpPr/>
          <p:nvPr/>
        </p:nvSpPr>
        <p:spPr>
          <a:xfrm>
            <a:off x="8319901" y="5143303"/>
            <a:ext cx="200417" cy="2004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9AB40A-CEBF-A540-9E35-74382C5C136B}"/>
              </a:ext>
            </a:extLst>
          </p:cNvPr>
          <p:cNvSpPr/>
          <p:nvPr/>
        </p:nvSpPr>
        <p:spPr>
          <a:xfrm>
            <a:off x="8691508" y="5855057"/>
            <a:ext cx="200417" cy="2004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0E2135-0588-C508-7032-45FF1120EC3E}"/>
              </a:ext>
            </a:extLst>
          </p:cNvPr>
          <p:cNvSpPr/>
          <p:nvPr/>
        </p:nvSpPr>
        <p:spPr>
          <a:xfrm>
            <a:off x="7985874" y="6078298"/>
            <a:ext cx="200417" cy="2004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D26616-457C-D823-48C6-4AE8EA4E2696}"/>
              </a:ext>
            </a:extLst>
          </p:cNvPr>
          <p:cNvSpPr/>
          <p:nvPr/>
        </p:nvSpPr>
        <p:spPr>
          <a:xfrm>
            <a:off x="8271886" y="5685216"/>
            <a:ext cx="200417" cy="2004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E00DB6-0911-F7FE-05BD-613AC0CD35A6}"/>
              </a:ext>
            </a:extLst>
          </p:cNvPr>
          <p:cNvSpPr txBox="1"/>
          <p:nvPr/>
        </p:nvSpPr>
        <p:spPr>
          <a:xfrm>
            <a:off x="9621673" y="1545921"/>
            <a:ext cx="413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154D17-EF24-6312-4A46-CDE224752B25}"/>
              </a:ext>
            </a:extLst>
          </p:cNvPr>
          <p:cNvSpPr txBox="1"/>
          <p:nvPr/>
        </p:nvSpPr>
        <p:spPr>
          <a:xfrm>
            <a:off x="10199957" y="1385085"/>
            <a:ext cx="413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A6C84D-81DA-2FF2-069A-0034DCCF8E88}"/>
              </a:ext>
            </a:extLst>
          </p:cNvPr>
          <p:cNvSpPr txBox="1"/>
          <p:nvPr/>
        </p:nvSpPr>
        <p:spPr>
          <a:xfrm>
            <a:off x="10435866" y="1879810"/>
            <a:ext cx="413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70986C-230C-CF65-A071-07129F11B48C}"/>
              </a:ext>
            </a:extLst>
          </p:cNvPr>
          <p:cNvSpPr txBox="1"/>
          <p:nvPr/>
        </p:nvSpPr>
        <p:spPr>
          <a:xfrm>
            <a:off x="9475536" y="2234246"/>
            <a:ext cx="532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1B1100-35B8-C260-78B7-BC185BED5BAC}"/>
              </a:ext>
            </a:extLst>
          </p:cNvPr>
          <p:cNvSpPr txBox="1"/>
          <p:nvPr/>
        </p:nvSpPr>
        <p:spPr>
          <a:xfrm>
            <a:off x="7749970" y="5855057"/>
            <a:ext cx="413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4DD828-9424-18A1-337E-1C5C025BFDD8}"/>
              </a:ext>
            </a:extLst>
          </p:cNvPr>
          <p:cNvSpPr txBox="1"/>
          <p:nvPr/>
        </p:nvSpPr>
        <p:spPr>
          <a:xfrm>
            <a:off x="8539107" y="4512315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C65964-3DD4-4A58-ACED-953FA997F737}"/>
              </a:ext>
            </a:extLst>
          </p:cNvPr>
          <p:cNvSpPr txBox="1"/>
          <p:nvPr/>
        </p:nvSpPr>
        <p:spPr>
          <a:xfrm>
            <a:off x="7661243" y="4739355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523E49-99D9-27D5-5270-7F8D80D2D9E7}"/>
              </a:ext>
            </a:extLst>
          </p:cNvPr>
          <p:cNvSpPr txBox="1"/>
          <p:nvPr/>
        </p:nvSpPr>
        <p:spPr>
          <a:xfrm>
            <a:off x="8546934" y="5031295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16AFB8-476E-7A0B-A783-945D5A46C32A}"/>
              </a:ext>
            </a:extLst>
          </p:cNvPr>
          <p:cNvSpPr txBox="1"/>
          <p:nvPr/>
        </p:nvSpPr>
        <p:spPr>
          <a:xfrm>
            <a:off x="9647768" y="2703300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6C1A80-ADC6-1F8A-49BD-51AA86A40B2B}"/>
              </a:ext>
            </a:extLst>
          </p:cNvPr>
          <p:cNvSpPr txBox="1"/>
          <p:nvPr/>
        </p:nvSpPr>
        <p:spPr>
          <a:xfrm>
            <a:off x="10542336" y="2641862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74C951-B774-ADC3-F941-0615916B4E9A}"/>
              </a:ext>
            </a:extLst>
          </p:cNvPr>
          <p:cNvSpPr txBox="1"/>
          <p:nvPr/>
        </p:nvSpPr>
        <p:spPr>
          <a:xfrm>
            <a:off x="10329913" y="3153493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B9D365-653D-5E2F-961C-00F3FDEA31F8}"/>
              </a:ext>
            </a:extLst>
          </p:cNvPr>
          <p:cNvSpPr txBox="1"/>
          <p:nvPr/>
        </p:nvSpPr>
        <p:spPr>
          <a:xfrm>
            <a:off x="10340876" y="3619194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41AE3F-E045-072E-FE14-46794579A242}"/>
              </a:ext>
            </a:extLst>
          </p:cNvPr>
          <p:cNvSpPr txBox="1"/>
          <p:nvPr/>
        </p:nvSpPr>
        <p:spPr>
          <a:xfrm>
            <a:off x="9546518" y="3946676"/>
            <a:ext cx="43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CED1E0-DF81-6F22-4675-A8364B6383AA}"/>
              </a:ext>
            </a:extLst>
          </p:cNvPr>
          <p:cNvSpPr txBox="1"/>
          <p:nvPr/>
        </p:nvSpPr>
        <p:spPr>
          <a:xfrm>
            <a:off x="10542336" y="4037765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D89180-DED5-EDB4-E8BF-17D94F8175A8}"/>
              </a:ext>
            </a:extLst>
          </p:cNvPr>
          <p:cNvSpPr txBox="1"/>
          <p:nvPr/>
        </p:nvSpPr>
        <p:spPr>
          <a:xfrm>
            <a:off x="8850167" y="5720413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261510-ECCD-5825-6F5D-1E9E9AD1E4DA}"/>
              </a:ext>
            </a:extLst>
          </p:cNvPr>
          <p:cNvSpPr txBox="1"/>
          <p:nvPr/>
        </p:nvSpPr>
        <p:spPr>
          <a:xfrm>
            <a:off x="7935771" y="5435433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66B6C6-2E8F-84C9-D337-5FC7CF75E62A}"/>
              </a:ext>
            </a:extLst>
          </p:cNvPr>
          <p:cNvSpPr txBox="1"/>
          <p:nvPr/>
        </p:nvSpPr>
        <p:spPr>
          <a:xfrm>
            <a:off x="7725613" y="3453688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4B46B5-4184-EE1C-F593-CFCE8096C113}"/>
              </a:ext>
            </a:extLst>
          </p:cNvPr>
          <p:cNvSpPr txBox="1"/>
          <p:nvPr/>
        </p:nvSpPr>
        <p:spPr>
          <a:xfrm>
            <a:off x="8304244" y="3253929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BE99DD-760A-A9D9-6E91-3024215A4DAF}"/>
              </a:ext>
            </a:extLst>
          </p:cNvPr>
          <p:cNvSpPr txBox="1"/>
          <p:nvPr/>
        </p:nvSpPr>
        <p:spPr>
          <a:xfrm>
            <a:off x="8701791" y="4027045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C86BE69-7642-E547-579E-A4330708A573}"/>
              </a:ext>
            </a:extLst>
          </p:cNvPr>
          <p:cNvSpPr txBox="1"/>
          <p:nvPr/>
        </p:nvSpPr>
        <p:spPr>
          <a:xfrm>
            <a:off x="7783369" y="4035459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6859C64-563C-A41E-2D72-F2F25F5B2EAF}"/>
                  </a:ext>
                </a:extLst>
              </p:cNvPr>
              <p:cNvSpPr txBox="1"/>
              <p:nvPr/>
            </p:nvSpPr>
            <p:spPr>
              <a:xfrm>
                <a:off x="9183511" y="5734314"/>
                <a:ext cx="7640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𝓐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6859C64-563C-A41E-2D72-F2F25F5B2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511" y="5734314"/>
                <a:ext cx="764087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536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8F914-A919-5A79-07B7-279C4AAC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46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4194EB-912D-E9C1-B50E-576009902845}"/>
              </a:ext>
            </a:extLst>
          </p:cNvPr>
          <p:cNvSpPr txBox="1">
            <a:spLocks/>
          </p:cNvSpPr>
          <p:nvPr/>
        </p:nvSpPr>
        <p:spPr>
          <a:xfrm>
            <a:off x="838200" y="1331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Measuring the Clustering Quality – Silhouette Score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5F48898-E6C6-661C-5BD0-E58541278D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31641"/>
                <a:ext cx="10515600" cy="460134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nl-NL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Intrinsic </a:t>
                </a:r>
                <a:r>
                  <a:rPr lang="en-US" altLang="nl-N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approach: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nl-N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Compares the final shape of the clusters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 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clusters)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(the average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all other objects in the same cluster)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sub>
                            </m:sSub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func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(the average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all other objects in the nearest cluster to its cluster)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𝑠𝑖𝑙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⁡{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)}</m:t>
                        </m:r>
                      </m:den>
                    </m:f>
                    <m:r>
                      <a:rPr lang="en-US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∈[−1,1]</m:t>
                    </m:r>
                  </m:oMath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5F48898-E6C6-661C-5BD0-E58541278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31641"/>
                <a:ext cx="10515600" cy="4601340"/>
              </a:xfrm>
              <a:prstGeom prst="rect">
                <a:avLst/>
              </a:prstGeom>
              <a:blipFill>
                <a:blip r:embed="rId2"/>
                <a:stretch>
                  <a:fillRect l="-844" t="-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29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51C6C-0562-E856-97AE-4D0E9743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47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22FB2D-76EE-9ED1-3E12-B553A45A51A7}"/>
              </a:ext>
            </a:extLst>
          </p:cNvPr>
          <p:cNvSpPr txBox="1">
            <a:spLocks/>
          </p:cNvSpPr>
          <p:nvPr/>
        </p:nvSpPr>
        <p:spPr>
          <a:xfrm>
            <a:off x="838200" y="1331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Measuring the Clustering Quality – Silhouette Score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6891055-554E-D3B6-EF8B-76ED0473C2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31641"/>
                <a:ext cx="10515600" cy="494828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∈[−1,1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sz="2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𝑠𝑖𝑙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 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at the border between its cluster and the nearest one.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𝑠𝑖𝑙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 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closer to the samples in its cluster.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𝑠𝑖𝑙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&lt;0 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closer to the samples of the neighboring cluster.</a:t>
                </a:r>
              </a:p>
              <a:p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cluster: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 value for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𝑠𝑖𝑙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means compact cluster</a:t>
                </a:r>
              </a:p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the clustering: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=1,…,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𝑠𝑖𝑙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</m:d>
                    <m:r>
                      <a:rPr lang="en-US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∈[−1,1]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large values mean 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compact cluster with well separation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6891055-554E-D3B6-EF8B-76ED0473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31641"/>
                <a:ext cx="10515600" cy="4948280"/>
              </a:xfrm>
              <a:prstGeom prst="rect">
                <a:avLst/>
              </a:prstGeom>
              <a:blipFill>
                <a:blip r:embed="rId2"/>
                <a:stretch>
                  <a:fillRect l="-1086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0715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6CE50-40DF-232A-44D2-9AFCCCD5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48</a:t>
            </a:fld>
            <a:endParaRPr lang="en-US"/>
          </a:p>
        </p:txBody>
      </p:sp>
      <p:sp>
        <p:nvSpPr>
          <p:cNvPr id="3" name="Google Shape;475;g10d14715c52_2_109">
            <a:extLst>
              <a:ext uri="{FF2B5EF4-FFF2-40B4-BE49-F238E27FC236}">
                <a16:creationId xmlns:a16="http://schemas.microsoft.com/office/drawing/2014/main" id="{727FAFD3-2FE7-276D-9707-5517A10CEAFB}"/>
              </a:ext>
            </a:extLst>
          </p:cNvPr>
          <p:cNvSpPr txBox="1">
            <a:spLocks/>
          </p:cNvSpPr>
          <p:nvPr/>
        </p:nvSpPr>
        <p:spPr>
          <a:xfrm>
            <a:off x="838200" y="1331"/>
            <a:ext cx="10515600" cy="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Measuring the Clustering Quality – Extrinsic Approaches</a:t>
            </a:r>
            <a:endParaRPr lang="en-US"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5A3C7A1F-8B3B-5C82-24BB-0B29DC4C06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919631"/>
                <a:ext cx="10515600" cy="525733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nl-NL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Extrinsic </a:t>
                </a: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approaches require labeled data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nl-NL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Homogeneity: </a:t>
                </a: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cluster satisfies homogeneity if all the objects in that cluster belong to the same class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nl-NL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Completeness: </a:t>
                </a: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cluster satisfies completeness if all the objects of a given class belong to that cluster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nl-NL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altLang="nl-NL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nl-NL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measure</m:t>
                    </m:r>
                    <m:r>
                      <m:rPr>
                        <m:nor/>
                      </m:rPr>
                      <a:rPr lang="en-US" altLang="nl-NL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en-US" altLang="nl-NL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2∗</m:t>
                    </m:r>
                    <m:f>
                      <m:fPr>
                        <m:ctrlPr>
                          <a:rPr lang="en-US" altLang="nl-NL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nl-NL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h𝑜𝑚𝑜𝑔𝑒𝑛𝑒𝑖𝑡𝑦</m:t>
                        </m:r>
                        <m:r>
                          <a:rPr lang="en-US" altLang="nl-NL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altLang="nl-NL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𝑐𝑜𝑚𝑝𝑙𝑒𝑡𝑒𝑛𝑒𝑠𝑠</m:t>
                        </m:r>
                      </m:num>
                      <m:den>
                        <m:r>
                          <a:rPr lang="en-US" altLang="nl-NL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h𝑜𝑚𝑜𝑔𝑒𝑛𝑒𝑖𝑡𝑦</m:t>
                        </m:r>
                        <m:r>
                          <a:rPr lang="en-US" altLang="nl-NL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nl-NL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𝑐𝑜𝑚𝑝𝑙𝑒𝑡𝑒𝑛𝑒𝑠𝑠</m:t>
                        </m:r>
                      </m:den>
                    </m:f>
                  </m:oMath>
                </a14:m>
                <a:endParaRPr lang="en-US" altLang="nl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5A3C7A1F-8B3B-5C82-24BB-0B29DC4C0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19631"/>
                <a:ext cx="10515600" cy="5257332"/>
              </a:xfrm>
              <a:prstGeom prst="rect">
                <a:avLst/>
              </a:prstGeom>
              <a:blipFill>
                <a:blip r:embed="rId2"/>
                <a:stretch>
                  <a:fillRect l="-1086" t="-482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479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29E75-DA21-4C22-57EE-85F64C12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49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BEA21E-53BA-7251-BFDB-D783A9FC5BF2}"/>
              </a:ext>
            </a:extLst>
          </p:cNvPr>
          <p:cNvSpPr txBox="1">
            <a:spLocks/>
          </p:cNvSpPr>
          <p:nvPr/>
        </p:nvSpPr>
        <p:spPr>
          <a:xfrm>
            <a:off x="838200" y="113376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the Clustering Quality – </a:t>
            </a:r>
          </a:p>
          <a:p>
            <a:r>
              <a:rPr lang="en-US" altLang="nl-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Extrinsic Approaches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21CD68-AE7E-2EF5-6078-54DD0265D6D3}"/>
              </a:ext>
            </a:extLst>
          </p:cNvPr>
          <p:cNvSpPr txBox="1">
            <a:spLocks/>
          </p:cNvSpPr>
          <p:nvPr/>
        </p:nvSpPr>
        <p:spPr>
          <a:xfrm>
            <a:off x="838200" y="1352437"/>
            <a:ext cx="10056223" cy="47274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let the dataset D has class labels [0,0,1,1] </a:t>
            </a:r>
          </a:p>
          <a:p>
            <a:pPr lvl="1">
              <a:lnSpc>
                <a:spcPct val="120000"/>
              </a:lnSpc>
            </a:pPr>
            <a:r>
              <a:rPr lang="en-US" alt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cluster them to [1,1,0,0] let h = homogeneity,  c = completeness then h = 1 and c = 1 so v-measure = 1.</a:t>
            </a:r>
          </a:p>
          <a:p>
            <a:pPr lvl="1">
              <a:lnSpc>
                <a:spcPct val="120000"/>
              </a:lnSpc>
            </a:pPr>
            <a:r>
              <a:rPr lang="en-US" alt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objects with class label 0 assigned to cluster with label 1, and objects with label 1 assigned to cluster 0. Clusters  satisfy both homogeneity and completeness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A674CC-52A4-22C3-67C9-8249AAA86CB8}"/>
              </a:ext>
            </a:extLst>
          </p:cNvPr>
          <p:cNvSpPr/>
          <p:nvPr/>
        </p:nvSpPr>
        <p:spPr>
          <a:xfrm>
            <a:off x="4031896" y="4343499"/>
            <a:ext cx="2064104" cy="2369397"/>
          </a:xfrm>
          <a:prstGeom prst="ellipse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4C4B7-7C2F-39A1-0FE5-CB80E772BB97}"/>
              </a:ext>
            </a:extLst>
          </p:cNvPr>
          <p:cNvSpPr txBox="1"/>
          <p:nvPr/>
        </p:nvSpPr>
        <p:spPr>
          <a:xfrm>
            <a:off x="2572543" y="6133596"/>
            <a:ext cx="3141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Original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CD0796-7B79-A883-F8FB-D2BD011D01DB}"/>
              </a:ext>
            </a:extLst>
          </p:cNvPr>
          <p:cNvSpPr/>
          <p:nvPr/>
        </p:nvSpPr>
        <p:spPr>
          <a:xfrm>
            <a:off x="5260932" y="4807846"/>
            <a:ext cx="200417" cy="2004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BF57B5-790E-6682-8372-D951C7C840D4}"/>
              </a:ext>
            </a:extLst>
          </p:cNvPr>
          <p:cNvSpPr/>
          <p:nvPr/>
        </p:nvSpPr>
        <p:spPr>
          <a:xfrm>
            <a:off x="4433655" y="4952906"/>
            <a:ext cx="200417" cy="2004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01F3A7-87D7-A366-4139-F23260707DE4}"/>
              </a:ext>
            </a:extLst>
          </p:cNvPr>
          <p:cNvSpPr/>
          <p:nvPr/>
        </p:nvSpPr>
        <p:spPr>
          <a:xfrm>
            <a:off x="5379930" y="5858468"/>
            <a:ext cx="200417" cy="2004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822E96-7C2B-6582-D216-CF523F96806B}"/>
              </a:ext>
            </a:extLst>
          </p:cNvPr>
          <p:cNvSpPr/>
          <p:nvPr/>
        </p:nvSpPr>
        <p:spPr>
          <a:xfrm>
            <a:off x="4533863" y="5972841"/>
            <a:ext cx="200417" cy="2004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62216-C773-81F0-E3D1-8B5EFFDDFA59}"/>
              </a:ext>
            </a:extLst>
          </p:cNvPr>
          <p:cNvSpPr txBox="1"/>
          <p:nvPr/>
        </p:nvSpPr>
        <p:spPr>
          <a:xfrm>
            <a:off x="5361140" y="4554258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5053E-5E6F-468F-03F5-E101CDFC3DBA}"/>
              </a:ext>
            </a:extLst>
          </p:cNvPr>
          <p:cNvSpPr txBox="1"/>
          <p:nvPr/>
        </p:nvSpPr>
        <p:spPr>
          <a:xfrm>
            <a:off x="4574049" y="4872081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30709-7A89-B065-C079-D46EA93E0636}"/>
              </a:ext>
            </a:extLst>
          </p:cNvPr>
          <p:cNvSpPr txBox="1"/>
          <p:nvPr/>
        </p:nvSpPr>
        <p:spPr>
          <a:xfrm>
            <a:off x="4733235" y="5815804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D27319-7E2E-1550-5112-6379FF31DFDE}"/>
              </a:ext>
            </a:extLst>
          </p:cNvPr>
          <p:cNvSpPr txBox="1"/>
          <p:nvPr/>
        </p:nvSpPr>
        <p:spPr>
          <a:xfrm>
            <a:off x="5514063" y="5695029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F990BB-8462-C80B-8BAE-88C153CE2B64}"/>
              </a:ext>
            </a:extLst>
          </p:cNvPr>
          <p:cNvSpPr/>
          <p:nvPr/>
        </p:nvSpPr>
        <p:spPr>
          <a:xfrm>
            <a:off x="8525388" y="4136135"/>
            <a:ext cx="2064104" cy="2369397"/>
          </a:xfrm>
          <a:prstGeom prst="ellipse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505A182-49FA-3D94-E9E8-13ACDF6CF2B5}"/>
              </a:ext>
            </a:extLst>
          </p:cNvPr>
          <p:cNvSpPr/>
          <p:nvPr/>
        </p:nvSpPr>
        <p:spPr>
          <a:xfrm>
            <a:off x="9754424" y="4600482"/>
            <a:ext cx="200417" cy="2004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E8AF9E-83C0-EA7D-2965-6E10D4362DC1}"/>
              </a:ext>
            </a:extLst>
          </p:cNvPr>
          <p:cNvSpPr/>
          <p:nvPr/>
        </p:nvSpPr>
        <p:spPr>
          <a:xfrm>
            <a:off x="8927147" y="4745542"/>
            <a:ext cx="200417" cy="2004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B5331E-0C2D-A04B-2B13-F016F5BCD779}"/>
              </a:ext>
            </a:extLst>
          </p:cNvPr>
          <p:cNvSpPr/>
          <p:nvPr/>
        </p:nvSpPr>
        <p:spPr>
          <a:xfrm>
            <a:off x="9873422" y="5651104"/>
            <a:ext cx="200417" cy="2004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205FE3-8B8E-CA61-98C7-6B34ADF60A5E}"/>
              </a:ext>
            </a:extLst>
          </p:cNvPr>
          <p:cNvSpPr/>
          <p:nvPr/>
        </p:nvSpPr>
        <p:spPr>
          <a:xfrm>
            <a:off x="9027355" y="5765477"/>
            <a:ext cx="200417" cy="2004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981C2-E530-0115-3357-FADB17C6A506}"/>
              </a:ext>
            </a:extLst>
          </p:cNvPr>
          <p:cNvSpPr txBox="1"/>
          <p:nvPr/>
        </p:nvSpPr>
        <p:spPr>
          <a:xfrm>
            <a:off x="9854632" y="4346894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E416EC-CB88-0B25-CA0F-1AA824BACDFB}"/>
              </a:ext>
            </a:extLst>
          </p:cNvPr>
          <p:cNvSpPr txBox="1"/>
          <p:nvPr/>
        </p:nvSpPr>
        <p:spPr>
          <a:xfrm>
            <a:off x="9067541" y="4664717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40D4A8-0BDC-A262-30D0-5BCC3CA53943}"/>
              </a:ext>
            </a:extLst>
          </p:cNvPr>
          <p:cNvSpPr txBox="1"/>
          <p:nvPr/>
        </p:nvSpPr>
        <p:spPr>
          <a:xfrm>
            <a:off x="9226727" y="5608440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C8DC9-D685-EDAB-9CE8-79FDDFB07A3F}"/>
              </a:ext>
            </a:extLst>
          </p:cNvPr>
          <p:cNvSpPr txBox="1"/>
          <p:nvPr/>
        </p:nvSpPr>
        <p:spPr>
          <a:xfrm>
            <a:off x="10007555" y="5487665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BA9C1E-44D0-836C-3382-2C670933E5D4}"/>
              </a:ext>
            </a:extLst>
          </p:cNvPr>
          <p:cNvSpPr txBox="1"/>
          <p:nvPr/>
        </p:nvSpPr>
        <p:spPr>
          <a:xfrm>
            <a:off x="6944808" y="6407361"/>
            <a:ext cx="5100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After the clustering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84ED763-415D-0439-9724-A50E69E2B5CF}"/>
              </a:ext>
            </a:extLst>
          </p:cNvPr>
          <p:cNvSpPr/>
          <p:nvPr/>
        </p:nvSpPr>
        <p:spPr>
          <a:xfrm>
            <a:off x="3969449" y="4441600"/>
            <a:ext cx="2064104" cy="99176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551F4E-F4F2-6F6B-359B-4CD08A5A9F7C}"/>
              </a:ext>
            </a:extLst>
          </p:cNvPr>
          <p:cNvSpPr/>
          <p:nvPr/>
        </p:nvSpPr>
        <p:spPr>
          <a:xfrm>
            <a:off x="4031896" y="5494985"/>
            <a:ext cx="2064104" cy="991766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8A5F440-E86A-CCAC-1BFF-E545857AA196}"/>
              </a:ext>
            </a:extLst>
          </p:cNvPr>
          <p:cNvSpPr/>
          <p:nvPr/>
        </p:nvSpPr>
        <p:spPr>
          <a:xfrm>
            <a:off x="8572021" y="5362585"/>
            <a:ext cx="2064104" cy="991766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39C983B-23AD-DCF8-4BA4-ADB837CF8BFA}"/>
              </a:ext>
            </a:extLst>
          </p:cNvPr>
          <p:cNvSpPr/>
          <p:nvPr/>
        </p:nvSpPr>
        <p:spPr>
          <a:xfrm>
            <a:off x="8525388" y="4234289"/>
            <a:ext cx="2064104" cy="99176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7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4">
            <a:extLst>
              <a:ext uri="{FF2B5EF4-FFF2-40B4-BE49-F238E27FC236}">
                <a16:creationId xmlns:a16="http://schemas.microsoft.com/office/drawing/2014/main" id="{DA12DE89-20C7-DDCD-37DF-1E9F673D66C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1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 dirty="0">
                <a:latin typeface="Times New Roman"/>
                <a:ea typeface="Times New Roman"/>
                <a:cs typeface="Times New Roman"/>
                <a:sym typeface="Times New Roman"/>
              </a:rPr>
              <a:t>Unsupervised Learning Models</a:t>
            </a:r>
            <a:endParaRPr lang="en-US" sz="3200" b="1" dirty="0"/>
          </a:p>
        </p:txBody>
      </p:sp>
      <p:sp>
        <p:nvSpPr>
          <p:cNvPr id="3" name="Google Shape;102;p4">
            <a:extLst>
              <a:ext uri="{FF2B5EF4-FFF2-40B4-BE49-F238E27FC236}">
                <a16:creationId xmlns:a16="http://schemas.microsoft.com/office/drawing/2014/main" id="{0EB6BDB5-FF7E-923B-F61D-F8381234016A}"/>
              </a:ext>
            </a:extLst>
          </p:cNvPr>
          <p:cNvSpPr txBox="1">
            <a:spLocks/>
          </p:cNvSpPr>
          <p:nvPr/>
        </p:nvSpPr>
        <p:spPr>
          <a:xfrm>
            <a:off x="838200" y="840916"/>
            <a:ext cx="10515600" cy="564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97" indent="-342797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Unsupervised learning models include:</a:t>
            </a:r>
            <a:endParaRPr lang="en-US"/>
          </a:p>
          <a:p>
            <a:pPr marL="799997" lvl="1" indent="-342797">
              <a:lnSpc>
                <a:spcPct val="15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Clustering (the most common unsupervised task)</a:t>
            </a:r>
            <a:endParaRPr lang="en-US"/>
          </a:p>
          <a:p>
            <a:pPr marL="799997" lvl="1" indent="-342797">
              <a:lnSpc>
                <a:spcPct val="15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Dimensionality reduction </a:t>
            </a:r>
            <a:endParaRPr lang="en-US"/>
          </a:p>
          <a:p>
            <a:pPr marL="799997" lvl="1" indent="-342797">
              <a:lnSpc>
                <a:spcPct val="15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Association rules</a:t>
            </a:r>
            <a:endParaRPr lang="en-US"/>
          </a:p>
          <a:p>
            <a:pPr marL="799997" lvl="1" indent="-342797">
              <a:lnSpc>
                <a:spcPct val="15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Outlier detection </a:t>
            </a:r>
            <a:endParaRPr lang="en-US"/>
          </a:p>
          <a:p>
            <a:pPr marL="799997" lvl="1" indent="-342797">
              <a:lnSpc>
                <a:spcPct val="15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Novelty detection</a:t>
            </a:r>
            <a:endParaRPr lang="en-US"/>
          </a:p>
          <a:p>
            <a:pPr marL="799997" lvl="1" indent="-342797">
              <a:lnSpc>
                <a:spcPct val="15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 lang="en-US"/>
          </a:p>
          <a:p>
            <a:pPr marL="342797" indent="-342797"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Now we are focusing on – </a:t>
            </a:r>
            <a:r>
              <a:rPr lang="en-US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Clustering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AB450-0B78-C1BD-8A1F-20C85B7A5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303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33905-A578-BD1A-9EDD-18F095A8B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50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135E5FA-47D4-EECE-5C0E-D06FEF0C5432}"/>
              </a:ext>
            </a:extLst>
          </p:cNvPr>
          <p:cNvSpPr txBox="1">
            <a:spLocks/>
          </p:cNvSpPr>
          <p:nvPr/>
        </p:nvSpPr>
        <p:spPr>
          <a:xfrm>
            <a:off x="299803" y="318957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Measuring the Clustering Quality – Extrinsic Approaches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ACA180-4BEA-EBF4-EBEE-0197A7E9538D}"/>
              </a:ext>
            </a:extLst>
          </p:cNvPr>
          <p:cNvSpPr txBox="1">
            <a:spLocks/>
          </p:cNvSpPr>
          <p:nvPr/>
        </p:nvSpPr>
        <p:spPr>
          <a:xfrm>
            <a:off x="299803" y="1131641"/>
            <a:ext cx="11053997" cy="49482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nl-NL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Homogeneity, completeness and v-measure take values in [0,1]</a:t>
            </a:r>
          </a:p>
          <a:p>
            <a:pPr>
              <a:lnSpc>
                <a:spcPct val="120000"/>
              </a:lnSpc>
            </a:pPr>
            <a:r>
              <a:rPr lang="en-US" altLang="nl-NL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values = poor clustering </a:t>
            </a:r>
          </a:p>
          <a:p>
            <a:pPr>
              <a:lnSpc>
                <a:spcPct val="120000"/>
              </a:lnSpc>
            </a:pPr>
            <a:r>
              <a:rPr lang="en-US" altLang="nl-NL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values = pure clustering</a:t>
            </a:r>
          </a:p>
          <a:p>
            <a:pPr>
              <a:lnSpc>
                <a:spcPct val="120000"/>
              </a:lnSpc>
            </a:pPr>
            <a:r>
              <a:rPr lang="en-US" altLang="nl-NL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find these values using the Python scikit-learn package: </a:t>
            </a:r>
          </a:p>
          <a:p>
            <a:pPr lvl="1">
              <a:lnSpc>
                <a:spcPct val="120000"/>
              </a:lnSpc>
            </a:pPr>
            <a:r>
              <a:rPr lang="en-US" altLang="nl-N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metrics.homogeneity_score</a:t>
            </a:r>
            <a:endParaRPr lang="en-US" alt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nl-N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metrics.completeness_score</a:t>
            </a:r>
            <a:r>
              <a:rPr lang="en-US" alt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</a:p>
          <a:p>
            <a:pPr lvl="1">
              <a:lnSpc>
                <a:spcPct val="120000"/>
              </a:lnSpc>
            </a:pPr>
            <a:r>
              <a:rPr lang="en-US" altLang="nl-N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metrics.v_measure_score</a:t>
            </a:r>
            <a:r>
              <a:rPr lang="en-US" alt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4306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3F54B7-ABD5-CB4F-65AB-644ED7A4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51</a:t>
            </a:fld>
            <a:endParaRPr lang="en-US"/>
          </a:p>
        </p:txBody>
      </p:sp>
      <p:sp>
        <p:nvSpPr>
          <p:cNvPr id="3" name="Google Shape;493;g10d14715c52_2_203">
            <a:extLst>
              <a:ext uri="{FF2B5EF4-FFF2-40B4-BE49-F238E27FC236}">
                <a16:creationId xmlns:a16="http://schemas.microsoft.com/office/drawing/2014/main" id="{454457D7-A855-C2DD-AA35-35EFEDB178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Reading Material for Interested Students </a:t>
            </a:r>
            <a:endParaRPr lang="en-US" sz="3200" b="1" dirty="0"/>
          </a:p>
        </p:txBody>
      </p:sp>
      <p:sp>
        <p:nvSpPr>
          <p:cNvPr id="4" name="Google Shape;494;g10d14715c52_2_203">
            <a:extLst>
              <a:ext uri="{FF2B5EF4-FFF2-40B4-BE49-F238E27FC236}">
                <a16:creationId xmlns:a16="http://schemas.microsoft.com/office/drawing/2014/main" id="{51A934AD-71CD-2D87-D6EE-8EEA01D92043}"/>
              </a:ext>
            </a:extLst>
          </p:cNvPr>
          <p:cNvSpPr txBox="1">
            <a:spLocks/>
          </p:cNvSpPr>
          <p:nvPr/>
        </p:nvSpPr>
        <p:spPr>
          <a:xfrm>
            <a:off x="346586" y="1981865"/>
            <a:ext cx="6067800" cy="28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97" indent="-316127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Introduction to Data Science, Ch 7. Unsupervised Learning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797" indent="-319937">
              <a:lnSpc>
                <a:spcPct val="150000"/>
              </a:lnSpc>
              <a:spcBef>
                <a:spcPts val="500"/>
              </a:spcBef>
              <a:buSzPct val="1000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Data Mining: Concepts-and-Techniques Ch 10. Cluster Analysis</a:t>
            </a:r>
          </a:p>
          <a:p>
            <a:pPr marL="342797" indent="-178332">
              <a:lnSpc>
                <a:spcPct val="150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5" name="Google Shape;495;g10d14715c52_2_203">
            <a:extLst>
              <a:ext uri="{FF2B5EF4-FFF2-40B4-BE49-F238E27FC236}">
                <a16:creationId xmlns:a16="http://schemas.microsoft.com/office/drawing/2014/main" id="{018CB73B-3A79-F1E2-73AA-1CC5038FE41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26946" y="80164"/>
            <a:ext cx="2718468" cy="351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96;g10d14715c52_2_203">
            <a:extLst>
              <a:ext uri="{FF2B5EF4-FFF2-40B4-BE49-F238E27FC236}">
                <a16:creationId xmlns:a16="http://schemas.microsoft.com/office/drawing/2014/main" id="{C126BF4F-3047-03B0-4D0D-44AC567619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8107" y="3228322"/>
            <a:ext cx="2341338" cy="3030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633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B0183-6B90-BD54-FD2A-64E2857A1473}"/>
              </a:ext>
            </a:extLst>
          </p:cNvPr>
          <p:cNvSpPr txBox="1">
            <a:spLocks/>
          </p:cNvSpPr>
          <p:nvPr/>
        </p:nvSpPr>
        <p:spPr>
          <a:xfrm>
            <a:off x="8643193" y="489507"/>
            <a:ext cx="3091607" cy="1655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Wrap-Up </a:t>
            </a:r>
            <a:endParaRPr lang="en-US" sz="4000" b="1" dirty="0"/>
          </a:p>
        </p:txBody>
      </p:sp>
      <p:pic>
        <p:nvPicPr>
          <p:cNvPr id="3" name="Picture 2" descr="Box wrapped in cloth">
            <a:extLst>
              <a:ext uri="{FF2B5EF4-FFF2-40B4-BE49-F238E27FC236}">
                <a16:creationId xmlns:a16="http://schemas.microsoft.com/office/drawing/2014/main" id="{3B250627-A5D5-4EF1-5DF2-DEEED21B0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70" r="-1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2AE9E24-FAA8-500D-A2D7-9F08E958DDCD}"/>
              </a:ext>
            </a:extLst>
          </p:cNvPr>
          <p:cNvSpPr txBox="1">
            <a:spLocks/>
          </p:cNvSpPr>
          <p:nvPr/>
        </p:nvSpPr>
        <p:spPr>
          <a:xfrm>
            <a:off x="8643193" y="2418408"/>
            <a:ext cx="2942813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Summerize</a:t>
            </a:r>
            <a:r>
              <a:rPr lang="en-US" dirty="0"/>
              <a:t> what you learned today in 2-minutes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987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080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0C77EF-59A6-9581-856F-FC9C1FC2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8C18D9-4328-45DB-4481-E526E48A6E5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b="1" dirty="0">
                <a:latin typeface="Times New Roman"/>
                <a:cs typeface="Times New Roman"/>
              </a:rPr>
              <a:t>Supervised VS Unsupervised</a:t>
            </a:r>
            <a:r>
              <a:rPr lang="en-NL" b="1" dirty="0">
                <a:latin typeface="Times New Roman"/>
                <a:cs typeface="Times New Roman"/>
              </a:rPr>
              <a:t> Learning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E8BBC7-194F-4630-9323-B112A299D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001838"/>
            <a:ext cx="10944069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45720" rIns="45720"/>
          <a:lstStyle>
            <a:lvl1pPr marL="90488" indent="-90488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charset="0"/>
              <a:buChar char=" "/>
              <a:defRPr sz="20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1pPr>
            <a:lvl2pPr marL="265113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6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2pPr>
            <a:lvl3pPr marL="447675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3pPr>
            <a:lvl4pPr marL="593725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4pPr>
            <a:lvl5pPr marL="776288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5pPr>
            <a:lvl6pPr marL="12334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6pPr>
            <a:lvl7pPr marL="16906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7pPr>
            <a:lvl8pPr marL="21478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8pPr>
            <a:lvl9pPr marL="26050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9pPr>
          </a:lstStyle>
          <a:p>
            <a:pPr marL="0" indent="0" eaLnBrk="1" hangingPunct="1">
              <a:lnSpc>
                <a:spcPct val="70000"/>
              </a:lnSpc>
              <a:buNone/>
            </a:pPr>
            <a:r>
              <a:rPr lang="en-US" altLang="en-US" sz="2800">
                <a:latin typeface="Helvetica Neue" charset="0"/>
                <a:ea typeface="Helvetica Neue" charset="0"/>
                <a:cs typeface="Helvetica Neue" charset="0"/>
              </a:rPr>
              <a:t>Learn </a:t>
            </a:r>
            <a:r>
              <a:rPr lang="en-US" altLang="en-US" sz="2800" b="1">
                <a:latin typeface="Helvetica Neue" charset="0"/>
                <a:ea typeface="Helvetica Neue" charset="0"/>
                <a:cs typeface="Helvetica Neue" charset="0"/>
              </a:rPr>
              <a:t>with</a:t>
            </a:r>
            <a:r>
              <a:rPr lang="en-US" altLang="en-US" sz="2800">
                <a:latin typeface="Helvetica Neue" charset="0"/>
                <a:ea typeface="Helvetica Neue" charset="0"/>
                <a:cs typeface="Helvetica Neue" charset="0"/>
              </a:rPr>
              <a:t> supervision: train </a:t>
            </a:r>
            <a:r>
              <a:rPr lang="en-NL" altLang="en-US" sz="2800">
                <a:latin typeface="Helvetica Neue" charset="0"/>
                <a:ea typeface="Helvetica Neue" charset="0"/>
                <a:cs typeface="Helvetica Neue" charset="0"/>
              </a:rPr>
              <a:t>a</a:t>
            </a:r>
            <a:r>
              <a:rPr lang="en-US" altLang="en-US" sz="2800">
                <a:latin typeface="Helvetica Neue" charset="0"/>
                <a:ea typeface="Helvetica Neue" charset="0"/>
                <a:cs typeface="Helvetica Neue" charset="0"/>
              </a:rPr>
              <a:t> model with labelled data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9089387A-FC40-7E4A-FB38-A7966AD877F3}"/>
              </a:ext>
            </a:extLst>
          </p:cNvPr>
          <p:cNvGrpSpPr>
            <a:grpSpLocks/>
          </p:cNvGrpSpPr>
          <p:nvPr/>
        </p:nvGrpSpPr>
        <p:grpSpPr bwMode="auto">
          <a:xfrm>
            <a:off x="883757" y="2924175"/>
            <a:ext cx="10588325" cy="3622675"/>
            <a:chOff x="126636" y="2924175"/>
            <a:chExt cx="9057491" cy="2924365"/>
          </a:xfrm>
        </p:grpSpPr>
        <p:grpSp>
          <p:nvGrpSpPr>
            <p:cNvPr id="6" name="Group 16">
              <a:extLst>
                <a:ext uri="{FF2B5EF4-FFF2-40B4-BE49-F238E27FC236}">
                  <a16:creationId xmlns:a16="http://schemas.microsoft.com/office/drawing/2014/main" id="{24360B17-FC86-C189-0E54-22D344CB05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6636" y="2924175"/>
              <a:ext cx="9057491" cy="2830513"/>
              <a:chOff x="-181284" y="2766727"/>
              <a:chExt cx="9057991" cy="2830214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63EEF18-32B4-8E35-74E5-B2CE60ED4912}"/>
                  </a:ext>
                </a:extLst>
              </p:cNvPr>
              <p:cNvSpPr/>
              <p:nvPr/>
            </p:nvSpPr>
            <p:spPr>
              <a:xfrm>
                <a:off x="3372199" y="3242968"/>
                <a:ext cx="2895477" cy="15052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8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Supervised </a:t>
                </a:r>
              </a:p>
              <a:p>
                <a:pPr algn="ctr">
                  <a:defRPr/>
                </a:pPr>
                <a:r>
                  <a:rPr lang="en-US" sz="28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Learning</a:t>
                </a:r>
              </a:p>
            </p:txBody>
          </p:sp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5D31A57B-AA45-1EC2-1B22-96223AB79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315" y="2766727"/>
                <a:ext cx="1436304" cy="9786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Box 3">
                <a:extLst>
                  <a:ext uri="{FF2B5EF4-FFF2-40B4-BE49-F238E27FC236}">
                    <a16:creationId xmlns:a16="http://schemas.microsoft.com/office/drawing/2014/main" id="{CA439FAC-4099-3374-60EB-DBD0F20338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81284" y="3029513"/>
                <a:ext cx="928389" cy="4223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9pPr>
              </a:lstStyle>
              <a:p>
                <a:r>
                  <a:rPr lang="en-US" alt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Duck</a:t>
                </a:r>
              </a:p>
            </p:txBody>
          </p:sp>
          <p:pic>
            <p:nvPicPr>
              <p:cNvPr id="11" name="Picture 7">
                <a:extLst>
                  <a:ext uri="{FF2B5EF4-FFF2-40B4-BE49-F238E27FC236}">
                    <a16:creationId xmlns:a16="http://schemas.microsoft.com/office/drawing/2014/main" id="{3B56B825-28CB-D73D-3F4D-AD1DCD87E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8877" y="3808651"/>
                <a:ext cx="484528" cy="8694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10">
                <a:extLst>
                  <a:ext uri="{FF2B5EF4-FFF2-40B4-BE49-F238E27FC236}">
                    <a16:creationId xmlns:a16="http://schemas.microsoft.com/office/drawing/2014/main" id="{10682945-F665-2719-CB0C-8A3862859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3983" y="4767698"/>
                <a:ext cx="505636" cy="829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Box 3">
                <a:extLst>
                  <a:ext uri="{FF2B5EF4-FFF2-40B4-BE49-F238E27FC236}">
                    <a16:creationId xmlns:a16="http://schemas.microsoft.com/office/drawing/2014/main" id="{6949E49B-C151-AEF1-62F0-990F827486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74812" y="3995600"/>
                <a:ext cx="1468761" cy="4223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9pPr>
              </a:lstStyle>
              <a:p>
                <a:r>
                  <a:rPr lang="en-US" alt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Rabbit</a:t>
                </a:r>
              </a:p>
            </p:txBody>
          </p:sp>
          <p:sp>
            <p:nvSpPr>
              <p:cNvPr id="14" name="TextBox 3">
                <a:extLst>
                  <a:ext uri="{FF2B5EF4-FFF2-40B4-BE49-F238E27FC236}">
                    <a16:creationId xmlns:a16="http://schemas.microsoft.com/office/drawing/2014/main" id="{AF07C850-88A3-060B-F2B4-F3794DE520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74812" y="4961688"/>
                <a:ext cx="1226091" cy="4223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9pPr>
              </a:lstStyle>
              <a:p>
                <a:r>
                  <a:rPr lang="en-US" alt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Mouse</a:t>
                </a:r>
              </a:p>
            </p:txBody>
          </p:sp>
          <p:pic>
            <p:nvPicPr>
              <p:cNvPr id="15" name="Picture 11">
                <a:extLst>
                  <a:ext uri="{FF2B5EF4-FFF2-40B4-BE49-F238E27FC236}">
                    <a16:creationId xmlns:a16="http://schemas.microsoft.com/office/drawing/2014/main" id="{C25736B0-C4ED-E622-24AC-35A289E74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2744" y="3874555"/>
                <a:ext cx="540027" cy="28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17">
                <a:extLst>
                  <a:ext uri="{FF2B5EF4-FFF2-40B4-BE49-F238E27FC236}">
                    <a16:creationId xmlns:a16="http://schemas.microsoft.com/office/drawing/2014/main" id="{BEBA67DB-ECEF-567A-8C73-0471C0C65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7775" y="3852326"/>
                <a:ext cx="540027" cy="28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15">
                <a:extLst>
                  <a:ext uri="{FF2B5EF4-FFF2-40B4-BE49-F238E27FC236}">
                    <a16:creationId xmlns:a16="http://schemas.microsoft.com/office/drawing/2014/main" id="{308541B7-EC75-FD61-D5FD-02ECC03D8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81558" y="3413661"/>
                <a:ext cx="775918" cy="11638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3">
                <a:extLst>
                  <a:ext uri="{FF2B5EF4-FFF2-40B4-BE49-F238E27FC236}">
                    <a16:creationId xmlns:a16="http://schemas.microsoft.com/office/drawing/2014/main" id="{2802A681-BFEB-3596-D9DE-08BEB80C0D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57476" y="3832861"/>
                <a:ext cx="1019231" cy="4223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9pPr>
              </a:lstStyle>
              <a:p>
                <a:r>
                  <a:rPr lang="en-US" altLang="en-US" sz="2800" b="1" dirty="0">
                    <a:latin typeface="Helvetica Neue" charset="0"/>
                    <a:ea typeface="Helvetica Neue" charset="0"/>
                    <a:cs typeface="Helvetica Neue" charset="0"/>
                  </a:rPr>
                  <a:t>? </a:t>
                </a:r>
              </a:p>
            </p:txBody>
          </p:sp>
        </p:grpSp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FA1866B3-8E5D-FAE1-B27E-DBD7596996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8844" y="5479124"/>
              <a:ext cx="431800" cy="369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9pPr>
            </a:lstStyle>
            <a:p>
              <a:r>
                <a:rPr lang="en-US" altLang="en-US"/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0652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43F396-93FF-3B3F-3FD2-27F1A130F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FD39D5-B4BE-9F76-953E-760DFDC73C34}"/>
              </a:ext>
            </a:extLst>
          </p:cNvPr>
          <p:cNvSpPr txBox="1">
            <a:spLocks/>
          </p:cNvSpPr>
          <p:nvPr/>
        </p:nvSpPr>
        <p:spPr>
          <a:xfrm>
            <a:off x="324494" y="87726"/>
            <a:ext cx="10515600" cy="8808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1" u="sng" dirty="0">
                <a:latin typeface="Times New Roman"/>
                <a:cs typeface="Times New Roman"/>
              </a:rPr>
              <a:t>Supervised</a:t>
            </a:r>
            <a:r>
              <a:rPr lang="en-US" sz="3200" b="1" dirty="0">
                <a:latin typeface="Times New Roman"/>
                <a:cs typeface="Times New Roman"/>
              </a:rPr>
              <a:t> VS Unsupervised</a:t>
            </a:r>
            <a:r>
              <a:rPr lang="en-NL" sz="3200" b="1" dirty="0">
                <a:latin typeface="Times New Roman"/>
                <a:cs typeface="Times New Roman"/>
              </a:rPr>
              <a:t> Learning</a:t>
            </a:r>
            <a:endParaRPr lang="en-US" sz="3200" b="1" dirty="0">
              <a:latin typeface="Times New Roman"/>
              <a:cs typeface="Times New Roman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6F9E53-3E97-01EB-FB62-05DB2C453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494" y="1724438"/>
            <a:ext cx="10944069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45720" rIns="45720"/>
          <a:lstStyle>
            <a:lvl1pPr marL="90488" indent="-90488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charset="0"/>
              <a:buChar char=" "/>
              <a:defRPr sz="20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1pPr>
            <a:lvl2pPr marL="265113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6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2pPr>
            <a:lvl3pPr marL="447675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3pPr>
            <a:lvl4pPr marL="593725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4pPr>
            <a:lvl5pPr marL="776288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5pPr>
            <a:lvl6pPr marL="12334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6pPr>
            <a:lvl7pPr marL="16906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7pPr>
            <a:lvl8pPr marL="21478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8pPr>
            <a:lvl9pPr marL="26050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9pPr>
          </a:lstStyle>
          <a:p>
            <a:pPr marL="0" indent="0" eaLnBrk="1" hangingPunct="1">
              <a:lnSpc>
                <a:spcPct val="70000"/>
              </a:lnSpc>
              <a:buNone/>
            </a:pPr>
            <a:r>
              <a:rPr lang="en-US" altLang="en-US" sz="2800">
                <a:latin typeface="Helvetica Neue" charset="0"/>
                <a:ea typeface="Helvetica Neue" charset="0"/>
                <a:cs typeface="Helvetica Neue" charset="0"/>
              </a:rPr>
              <a:t>Learn </a:t>
            </a:r>
            <a:r>
              <a:rPr lang="en-US" altLang="en-US" sz="2800" b="1">
                <a:latin typeface="Helvetica Neue" charset="0"/>
                <a:ea typeface="Helvetica Neue" charset="0"/>
                <a:cs typeface="Helvetica Neue" charset="0"/>
              </a:rPr>
              <a:t>with</a:t>
            </a:r>
            <a:r>
              <a:rPr lang="en-US" altLang="en-US" sz="2800">
                <a:latin typeface="Helvetica Neue" charset="0"/>
                <a:ea typeface="Helvetica Neue" charset="0"/>
                <a:cs typeface="Helvetica Neue" charset="0"/>
              </a:rPr>
              <a:t> supervision: train </a:t>
            </a:r>
            <a:r>
              <a:rPr lang="en-NL" altLang="en-US" sz="2800">
                <a:latin typeface="Helvetica Neue" charset="0"/>
                <a:ea typeface="Helvetica Neue" charset="0"/>
                <a:cs typeface="Helvetica Neue" charset="0"/>
              </a:rPr>
              <a:t>a</a:t>
            </a:r>
            <a:r>
              <a:rPr lang="en-US" altLang="en-US" sz="2800">
                <a:latin typeface="Helvetica Neue" charset="0"/>
                <a:ea typeface="Helvetica Neue" charset="0"/>
                <a:cs typeface="Helvetica Neue" charset="0"/>
              </a:rPr>
              <a:t> model with labelled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526C97-880D-1A6A-7476-15BD8538D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017" y="5488205"/>
            <a:ext cx="6360722" cy="91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45720" rIns="45720"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charset="0"/>
              <a:buChar char=" "/>
              <a:defRPr sz="20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1pPr>
            <a:lvl2pPr marL="265113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6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2pPr>
            <a:lvl3pPr marL="447675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3pPr>
            <a:lvl4pPr marL="593725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4pPr>
            <a:lvl5pPr marL="776288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5pPr>
            <a:lvl6pPr marL="12334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6pPr>
            <a:lvl7pPr marL="16906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7pPr>
            <a:lvl8pPr marL="21478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8pPr>
            <a:lvl9pPr marL="26050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9pPr>
          </a:lstStyle>
          <a:p>
            <a:pPr marL="715963" indent="-704850" eaLnBrk="1" hangingPunct="1">
              <a:lnSpc>
                <a:spcPct val="100000"/>
              </a:lnSpc>
              <a:buFont typeface="Tw Cen MT" charset="0"/>
              <a:buNone/>
            </a:pPr>
            <a:r>
              <a:rPr lang="en-US" alt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altLang="en-US" sz="2800" b="1" dirty="0">
                <a:latin typeface="Helvetica Neue" charset="0"/>
                <a:ea typeface="Helvetica Neue" charset="0"/>
                <a:cs typeface="Helvetica Neue" charset="0"/>
              </a:rPr>
              <a:t>Q1</a:t>
            </a:r>
            <a:r>
              <a:rPr lang="en-US" altLang="en-US" dirty="0">
                <a:latin typeface="Helvetica Neue" charset="0"/>
                <a:ea typeface="Helvetica Neue" charset="0"/>
                <a:cs typeface="Helvetica Neue" charset="0"/>
              </a:rPr>
              <a:t>: Can you name some algorithms you learned to solve supervised learning problems? 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42F50714-F0BF-529C-A54A-8228451DD1CE}"/>
              </a:ext>
            </a:extLst>
          </p:cNvPr>
          <p:cNvGrpSpPr>
            <a:grpSpLocks/>
          </p:cNvGrpSpPr>
          <p:nvPr/>
        </p:nvGrpSpPr>
        <p:grpSpPr bwMode="auto">
          <a:xfrm>
            <a:off x="370051" y="2646775"/>
            <a:ext cx="10588325" cy="3622675"/>
            <a:chOff x="126636" y="2924175"/>
            <a:chExt cx="9057491" cy="2924365"/>
          </a:xfrm>
        </p:grpSpPr>
        <p:grpSp>
          <p:nvGrpSpPr>
            <p:cNvPr id="7" name="Group 16">
              <a:extLst>
                <a:ext uri="{FF2B5EF4-FFF2-40B4-BE49-F238E27FC236}">
                  <a16:creationId xmlns:a16="http://schemas.microsoft.com/office/drawing/2014/main" id="{7B29FD57-FC34-4717-8F7C-43A8BB94BD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6636" y="2924175"/>
              <a:ext cx="9057491" cy="2830513"/>
              <a:chOff x="-181284" y="2766727"/>
              <a:chExt cx="9057991" cy="2830214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5EAC8BF-4A51-B3F5-D7E8-674775070922}"/>
                  </a:ext>
                </a:extLst>
              </p:cNvPr>
              <p:cNvSpPr/>
              <p:nvPr/>
            </p:nvSpPr>
            <p:spPr>
              <a:xfrm>
                <a:off x="3372199" y="3242968"/>
                <a:ext cx="2895477" cy="150526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8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Supervised </a:t>
                </a:r>
              </a:p>
              <a:p>
                <a:pPr algn="ctr">
                  <a:defRPr/>
                </a:pPr>
                <a:r>
                  <a:rPr lang="en-US" sz="28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Learning</a:t>
                </a:r>
              </a:p>
            </p:txBody>
          </p:sp>
          <p:pic>
            <p:nvPicPr>
              <p:cNvPr id="10" name="Picture 4">
                <a:extLst>
                  <a:ext uri="{FF2B5EF4-FFF2-40B4-BE49-F238E27FC236}">
                    <a16:creationId xmlns:a16="http://schemas.microsoft.com/office/drawing/2014/main" id="{20859E36-A1A2-DA0E-0CA7-E31749194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2315" y="2766727"/>
                <a:ext cx="1436304" cy="9786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3">
                <a:extLst>
                  <a:ext uri="{FF2B5EF4-FFF2-40B4-BE49-F238E27FC236}">
                    <a16:creationId xmlns:a16="http://schemas.microsoft.com/office/drawing/2014/main" id="{CBC039EC-2603-9357-3531-2F39D32144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81284" y="3029513"/>
                <a:ext cx="928389" cy="4223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9pPr>
              </a:lstStyle>
              <a:p>
                <a:r>
                  <a:rPr lang="en-US" alt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Duck</a:t>
                </a:r>
              </a:p>
            </p:txBody>
          </p:sp>
          <p:pic>
            <p:nvPicPr>
              <p:cNvPr id="12" name="Picture 7">
                <a:extLst>
                  <a:ext uri="{FF2B5EF4-FFF2-40B4-BE49-F238E27FC236}">
                    <a16:creationId xmlns:a16="http://schemas.microsoft.com/office/drawing/2014/main" id="{F14C3B7A-C640-3083-C537-C8303E9EF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8877" y="3808651"/>
                <a:ext cx="484528" cy="8694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10">
                <a:extLst>
                  <a:ext uri="{FF2B5EF4-FFF2-40B4-BE49-F238E27FC236}">
                    <a16:creationId xmlns:a16="http://schemas.microsoft.com/office/drawing/2014/main" id="{2FA2F57B-65FC-9D0D-110C-4D1BB659E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3983" y="4767698"/>
                <a:ext cx="505636" cy="8292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Box 3">
                <a:extLst>
                  <a:ext uri="{FF2B5EF4-FFF2-40B4-BE49-F238E27FC236}">
                    <a16:creationId xmlns:a16="http://schemas.microsoft.com/office/drawing/2014/main" id="{09A216F5-7D44-7FA9-6981-410F62AE78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74812" y="3995600"/>
                <a:ext cx="1468761" cy="4223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9pPr>
              </a:lstStyle>
              <a:p>
                <a:r>
                  <a:rPr lang="en-US" alt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Rabbit</a:t>
                </a:r>
              </a:p>
            </p:txBody>
          </p:sp>
          <p:sp>
            <p:nvSpPr>
              <p:cNvPr id="15" name="TextBox 3">
                <a:extLst>
                  <a:ext uri="{FF2B5EF4-FFF2-40B4-BE49-F238E27FC236}">
                    <a16:creationId xmlns:a16="http://schemas.microsoft.com/office/drawing/2014/main" id="{3A843C1E-793A-843B-2F88-8F2F70A5C8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74812" y="4961688"/>
                <a:ext cx="1226091" cy="4223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9pPr>
              </a:lstStyle>
              <a:p>
                <a:r>
                  <a:rPr lang="en-US" altLang="en-US" sz="2800" dirty="0">
                    <a:latin typeface="Helvetica Neue" charset="0"/>
                    <a:ea typeface="Helvetica Neue" charset="0"/>
                    <a:cs typeface="Helvetica Neue" charset="0"/>
                  </a:rPr>
                  <a:t>Mouse</a:t>
                </a:r>
              </a:p>
            </p:txBody>
          </p:sp>
          <p:pic>
            <p:nvPicPr>
              <p:cNvPr id="16" name="Picture 11">
                <a:extLst>
                  <a:ext uri="{FF2B5EF4-FFF2-40B4-BE49-F238E27FC236}">
                    <a16:creationId xmlns:a16="http://schemas.microsoft.com/office/drawing/2014/main" id="{3EE798DD-8419-7688-3DBF-38DE4EFAF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2744" y="3874555"/>
                <a:ext cx="540027" cy="28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17">
                <a:extLst>
                  <a:ext uri="{FF2B5EF4-FFF2-40B4-BE49-F238E27FC236}">
                    <a16:creationId xmlns:a16="http://schemas.microsoft.com/office/drawing/2014/main" id="{93B3C4C0-1C39-50E9-B86A-F7FFDB7A8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7775" y="3852326"/>
                <a:ext cx="540027" cy="286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15">
                <a:extLst>
                  <a:ext uri="{FF2B5EF4-FFF2-40B4-BE49-F238E27FC236}">
                    <a16:creationId xmlns:a16="http://schemas.microsoft.com/office/drawing/2014/main" id="{362BDEDE-A1F7-3F50-8DB0-726BECE2D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81558" y="3413661"/>
                <a:ext cx="775918" cy="11638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Box 3">
                <a:extLst>
                  <a:ext uri="{FF2B5EF4-FFF2-40B4-BE49-F238E27FC236}">
                    <a16:creationId xmlns:a16="http://schemas.microsoft.com/office/drawing/2014/main" id="{A7165885-FE73-ED96-2053-1A204C5FE1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57476" y="3832861"/>
                <a:ext cx="1019231" cy="4223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w Cen MT" charset="0"/>
                    <a:ea typeface="Arial" charset="0"/>
                    <a:cs typeface="Arial" charset="0"/>
                  </a:defRPr>
                </a:lvl9pPr>
              </a:lstStyle>
              <a:p>
                <a:r>
                  <a:rPr lang="en-US" altLang="en-US" sz="2800" b="1" dirty="0">
                    <a:latin typeface="Helvetica Neue" charset="0"/>
                    <a:ea typeface="Helvetica Neue" charset="0"/>
                    <a:cs typeface="Helvetica Neue" charset="0"/>
                  </a:rPr>
                  <a:t>? </a:t>
                </a:r>
              </a:p>
            </p:txBody>
          </p:sp>
        </p:grpSp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18691479-4636-9D87-7CF9-691FC05899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8844" y="5479124"/>
              <a:ext cx="431800" cy="369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9pPr>
            </a:lstStyle>
            <a:p>
              <a:r>
                <a:rPr lang="en-US" altLang="en-US"/>
                <a:t>*</a:t>
              </a: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375D5F9-E413-0600-4DF0-541DA35F1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980" y="5474503"/>
            <a:ext cx="5783283" cy="712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45720" rIns="45720"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charset="0"/>
              <a:buChar char=" "/>
              <a:defRPr sz="20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1pPr>
            <a:lvl2pPr marL="265113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6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2pPr>
            <a:lvl3pPr marL="447675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3pPr>
            <a:lvl4pPr marL="593725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4pPr>
            <a:lvl5pPr marL="776288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5pPr>
            <a:lvl6pPr marL="12334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6pPr>
            <a:lvl7pPr marL="16906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7pPr>
            <a:lvl8pPr marL="21478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8pPr>
            <a:lvl9pPr marL="26050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9pPr>
          </a:lstStyle>
          <a:p>
            <a:pPr marL="0" lvl="1" indent="0">
              <a:lnSpc>
                <a:spcPct val="70000"/>
              </a:lnSpc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endParaRPr lang="en-US" altLang="en-US" b="1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775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174118-BD47-BF98-27B0-8E8878D9D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27D4FB9-2913-B267-DF45-644A46C112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1" dirty="0">
                <a:latin typeface="Times New Roman"/>
                <a:cs typeface="Times New Roman"/>
              </a:rPr>
              <a:t>Supervised VS </a:t>
            </a:r>
            <a:r>
              <a:rPr lang="en-US" sz="3200" b="1" u="sng" dirty="0">
                <a:latin typeface="Times New Roman"/>
                <a:cs typeface="Times New Roman"/>
              </a:rPr>
              <a:t>Unsupervised</a:t>
            </a:r>
            <a:r>
              <a:rPr lang="en-NL" sz="3200" b="1" dirty="0">
                <a:latin typeface="Times New Roman"/>
                <a:cs typeface="Times New Roman"/>
              </a:rPr>
              <a:t> Learning</a:t>
            </a:r>
            <a:endParaRPr lang="en-US" sz="3200" b="1" dirty="0">
              <a:latin typeface="Times New Roman"/>
              <a:cs typeface="Times New Roman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88C254-0D0D-8C5A-101D-EEB1E0206C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001838"/>
            <a:ext cx="10944069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45720" rIns="45720"/>
          <a:lstStyle>
            <a:lvl1pPr marL="90488" indent="-90488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charset="0"/>
              <a:buChar char=" "/>
              <a:defRPr sz="20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1pPr>
            <a:lvl2pPr marL="265113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6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2pPr>
            <a:lvl3pPr marL="447675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3pPr>
            <a:lvl4pPr marL="593725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4pPr>
            <a:lvl5pPr marL="776288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5pPr>
            <a:lvl6pPr marL="12334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6pPr>
            <a:lvl7pPr marL="16906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7pPr>
            <a:lvl8pPr marL="21478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8pPr>
            <a:lvl9pPr marL="26050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altLang="en-US" sz="2800">
                <a:latin typeface="Helvetica Neue" charset="0"/>
                <a:ea typeface="Helvetica Neue" charset="0"/>
                <a:cs typeface="Helvetica Neue" charset="0"/>
              </a:rPr>
              <a:t>Learn </a:t>
            </a:r>
            <a:r>
              <a:rPr lang="en-US" altLang="en-US" sz="2800" b="1">
                <a:latin typeface="Helvetica Neue" charset="0"/>
                <a:ea typeface="Helvetica Neue" charset="0"/>
                <a:cs typeface="Helvetica Neue" charset="0"/>
              </a:rPr>
              <a:t>without</a:t>
            </a:r>
            <a:r>
              <a:rPr lang="en-US" altLang="en-US" sz="2800">
                <a:latin typeface="Helvetica Neue" charset="0"/>
                <a:ea typeface="Helvetica Neue" charset="0"/>
                <a:cs typeface="Helvetica Neue" charset="0"/>
              </a:rPr>
              <a:t> supervision: discover hidden patterns in data</a:t>
            </a:r>
          </a:p>
          <a:p>
            <a:pPr marL="0" indent="0" eaLnBrk="1" hangingPunct="1">
              <a:lnSpc>
                <a:spcPct val="70000"/>
              </a:lnSpc>
              <a:buNone/>
            </a:pPr>
            <a:endParaRPr lang="en-US" altLang="en-US" sz="280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A984F9-E312-A3DA-6C7F-8816A233D3B3}"/>
              </a:ext>
            </a:extLst>
          </p:cNvPr>
          <p:cNvGrpSpPr/>
          <p:nvPr/>
        </p:nvGrpSpPr>
        <p:grpSpPr>
          <a:xfrm>
            <a:off x="1096499" y="2733675"/>
            <a:ext cx="10144315" cy="4014698"/>
            <a:chOff x="1096499" y="2733675"/>
            <a:chExt cx="10144315" cy="4014698"/>
          </a:xfrm>
        </p:grpSpPr>
        <p:pic>
          <p:nvPicPr>
            <p:cNvPr id="6" name="Picture 2" descr="https://miro.medium.com/max/1123/1*lhkCOodCMZ0-SSziEDpwpA.png">
              <a:extLst>
                <a:ext uri="{FF2B5EF4-FFF2-40B4-BE49-F238E27FC236}">
                  <a16:creationId xmlns:a16="http://schemas.microsoft.com/office/drawing/2014/main" id="{076442A5-4D18-0ECC-1CF3-57C0B75EB7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37"/>
            <a:stretch/>
          </p:blipFill>
          <p:spPr bwMode="auto">
            <a:xfrm>
              <a:off x="8024648" y="2733675"/>
              <a:ext cx="3216166" cy="4014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8491B80E-A7C9-C89E-E71D-A6C07F7D33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4347" y="6021942"/>
              <a:ext cx="52136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9pPr>
            </a:lstStyle>
            <a:p>
              <a:r>
                <a:rPr lang="en-US" altLang="en-US"/>
                <a:t>*</a:t>
              </a:r>
            </a:p>
          </p:txBody>
        </p:sp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1F9FBE10-FAEB-7C9F-9885-7E90693BB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499" y="2884862"/>
              <a:ext cx="1678965" cy="1212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3E2716D4-BFFA-953A-0B06-48E004962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7959" y="4175724"/>
              <a:ext cx="566388" cy="1077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9EA3DCB5-79F9-670C-7463-6B1DD0EB5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2238" y="5363907"/>
              <a:ext cx="591062" cy="1027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5">
              <a:extLst>
                <a:ext uri="{FF2B5EF4-FFF2-40B4-BE49-F238E27FC236}">
                  <a16:creationId xmlns:a16="http://schemas.microsoft.com/office/drawing/2014/main" id="{5CC60FC0-C0A2-A96D-2AE5-9D04B9B71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8680" y="4199458"/>
              <a:ext cx="681305" cy="1083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075103-2B47-D41D-BFC2-115DB95410A3}"/>
                </a:ext>
              </a:extLst>
            </p:cNvPr>
            <p:cNvSpPr/>
            <p:nvPr/>
          </p:nvSpPr>
          <p:spPr bwMode="auto">
            <a:xfrm>
              <a:off x="3903502" y="3499004"/>
              <a:ext cx="3384663" cy="186490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Unsupervised </a:t>
              </a:r>
            </a:p>
            <a:p>
              <a:pPr algn="ctr">
                <a:defRPr/>
              </a:pPr>
              <a:r>
                <a:rPr lang="en-US" sz="28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Learning</a:t>
              </a:r>
            </a:p>
          </p:txBody>
        </p:sp>
        <p:pic>
          <p:nvPicPr>
            <p:cNvPr id="13" name="Picture 11">
              <a:extLst>
                <a:ext uri="{FF2B5EF4-FFF2-40B4-BE49-F238E27FC236}">
                  <a16:creationId xmlns:a16="http://schemas.microsoft.com/office/drawing/2014/main" id="{3878DB20-92D4-CFB8-FCFA-6D9B6E0E7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2716" y="4331421"/>
              <a:ext cx="631264" cy="355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7">
              <a:extLst>
                <a:ext uri="{FF2B5EF4-FFF2-40B4-BE49-F238E27FC236}">
                  <a16:creationId xmlns:a16="http://schemas.microsoft.com/office/drawing/2014/main" id="{5EFA407A-37CC-4246-591A-6DAA661D3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384" y="4331421"/>
              <a:ext cx="631264" cy="355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A7E664F-AE5D-2A50-B85F-0158DA8F6C09}"/>
                </a:ext>
              </a:extLst>
            </p:cNvPr>
            <p:cNvSpPr/>
            <p:nvPr/>
          </p:nvSpPr>
          <p:spPr>
            <a:xfrm>
              <a:off x="7824866" y="4741023"/>
              <a:ext cx="344773" cy="35563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9530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85DDB6-8CDB-9236-5854-62AE5D84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47606-0FE6-53A3-D081-1EAC345AC28F}"/>
              </a:ext>
            </a:extLst>
          </p:cNvPr>
          <p:cNvSpPr txBox="1">
            <a:spLocks/>
          </p:cNvSpPr>
          <p:nvPr/>
        </p:nvSpPr>
        <p:spPr>
          <a:xfrm>
            <a:off x="250470" y="19568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3200" b="1" dirty="0">
                <a:latin typeface="Times New Roman"/>
                <a:cs typeface="Times New Roman"/>
              </a:rPr>
              <a:t>Unsupervised Learning - </a:t>
            </a:r>
            <a:r>
              <a:rPr lang="en-US" sz="3200" b="1" dirty="0">
                <a:latin typeface="Times New Roman"/>
                <a:cs typeface="Times New Roman"/>
              </a:rPr>
              <a:t>Clustering</a:t>
            </a:r>
            <a:endParaRPr lang="x-none" sz="3200" b="1" dirty="0">
              <a:cs typeface="Times New Roman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ACE9A0-799E-DEEE-3759-1326293511EA}"/>
              </a:ext>
            </a:extLst>
          </p:cNvPr>
          <p:cNvSpPr txBox="1">
            <a:spLocks/>
          </p:cNvSpPr>
          <p:nvPr/>
        </p:nvSpPr>
        <p:spPr>
          <a:xfrm>
            <a:off x="454327" y="1345388"/>
            <a:ext cx="10515600" cy="24618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Grouping similar objects together</a:t>
            </a:r>
          </a:p>
          <a:p>
            <a:pPr>
              <a:lnSpc>
                <a:spcPct val="110000"/>
              </a:lnSpc>
            </a:pPr>
            <a:r>
              <a:rPr lang="en-US" dirty="0"/>
              <a:t>Organize unlabeled data into similar groups (called </a:t>
            </a:r>
            <a:r>
              <a:rPr lang="en-US" dirty="0">
                <a:solidFill>
                  <a:srgbClr val="C00000"/>
                </a:solidFill>
              </a:rPr>
              <a:t>clusters</a:t>
            </a:r>
            <a:r>
              <a:rPr lang="en-US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rgbClr val="C00000"/>
                </a:solidFill>
              </a:rPr>
              <a:t>Similarity</a:t>
            </a:r>
            <a:r>
              <a:rPr lang="en-US" dirty="0"/>
              <a:t> can be defined in different ways. 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Widely used: healthcare, text mining, computer graphics, etc.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4E94E4-37DD-A66C-EC9D-8E01EEA01CB9}"/>
              </a:ext>
            </a:extLst>
          </p:cNvPr>
          <p:cNvGrpSpPr/>
          <p:nvPr/>
        </p:nvGrpSpPr>
        <p:grpSpPr>
          <a:xfrm>
            <a:off x="5341934" y="4085112"/>
            <a:ext cx="6654506" cy="2508266"/>
            <a:chOff x="1663571" y="2733674"/>
            <a:chExt cx="9431080" cy="4014698"/>
          </a:xfrm>
        </p:grpSpPr>
        <p:pic>
          <p:nvPicPr>
            <p:cNvPr id="6" name="Picture 5" descr="https://miro.medium.com/max/1123/1*lhkCOodCMZ0-SSziEDpwpA.png">
              <a:extLst>
                <a:ext uri="{FF2B5EF4-FFF2-40B4-BE49-F238E27FC236}">
                  <a16:creationId xmlns:a16="http://schemas.microsoft.com/office/drawing/2014/main" id="{06FD7ADA-C5D1-B251-ABB9-0BB1EBAA81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37"/>
            <a:stretch/>
          </p:blipFill>
          <p:spPr bwMode="auto">
            <a:xfrm>
              <a:off x="7878485" y="2733674"/>
              <a:ext cx="3216166" cy="4014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BC654A41-03E7-C21D-3E73-FD45F4D2DE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4347" y="6021942"/>
              <a:ext cx="52136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w Cen MT" charset="0"/>
                  <a:ea typeface="Arial" charset="0"/>
                  <a:cs typeface="Arial" charset="0"/>
                </a:defRPr>
              </a:lvl9pPr>
            </a:lstStyle>
            <a:p>
              <a:r>
                <a:rPr lang="en-US" altLang="en-US"/>
                <a:t>*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C8401C5-F544-B056-BB20-6AFE4C7F2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3571" y="2884862"/>
              <a:ext cx="1678965" cy="1212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9C52EA-9CB3-2EAD-30EA-572DAD110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31" y="4175723"/>
              <a:ext cx="566388" cy="1077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0C80E8A2-35DC-7ABA-4B56-7316C064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9310" y="5363907"/>
              <a:ext cx="591062" cy="1027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5">
              <a:extLst>
                <a:ext uri="{FF2B5EF4-FFF2-40B4-BE49-F238E27FC236}">
                  <a16:creationId xmlns:a16="http://schemas.microsoft.com/office/drawing/2014/main" id="{87B19595-F57C-4654-CD3C-7A5F70DEE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753" y="4199458"/>
              <a:ext cx="681305" cy="1083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BE331EB-9F4B-0723-1C5D-60ECF0D06F2A}"/>
                </a:ext>
              </a:extLst>
            </p:cNvPr>
            <p:cNvSpPr/>
            <p:nvPr/>
          </p:nvSpPr>
          <p:spPr bwMode="auto">
            <a:xfrm>
              <a:off x="4104231" y="3675536"/>
              <a:ext cx="3187980" cy="1693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rPr>
                <a:t>Clustering</a:t>
              </a:r>
              <a:endParaRPr lang="en-US" sz="28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BF8B015-5167-5B12-3057-B0916EE4C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6158" y="4405402"/>
              <a:ext cx="631265" cy="355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7">
              <a:extLst>
                <a:ext uri="{FF2B5EF4-FFF2-40B4-BE49-F238E27FC236}">
                  <a16:creationId xmlns:a16="http://schemas.microsoft.com/office/drawing/2014/main" id="{8C019900-33AF-F99A-A8B9-68D5E9734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987" y="4359355"/>
              <a:ext cx="631265" cy="355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B6D108-0184-4803-D1AB-265413D7AAF3}"/>
                </a:ext>
              </a:extLst>
            </p:cNvPr>
            <p:cNvSpPr/>
            <p:nvPr/>
          </p:nvSpPr>
          <p:spPr>
            <a:xfrm>
              <a:off x="7824866" y="4741023"/>
              <a:ext cx="344773" cy="35563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6" descr="https://upload.wikimedia.org/wikipedia/commons/thumb/c/c8/Cluster-2.svg/1280px-Cluster-2.svg.png">
            <a:extLst>
              <a:ext uri="{FF2B5EF4-FFF2-40B4-BE49-F238E27FC236}">
                <a16:creationId xmlns:a16="http://schemas.microsoft.com/office/drawing/2014/main" id="{916490F1-58E6-DCD6-A0FB-E7655BDEE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7" y="3607758"/>
            <a:ext cx="4032212" cy="269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3709BF-007B-8774-4FF6-13D38079FE02}"/>
              </a:ext>
            </a:extLst>
          </p:cNvPr>
          <p:cNvCxnSpPr/>
          <p:nvPr/>
        </p:nvCxnSpPr>
        <p:spPr>
          <a:xfrm flipV="1">
            <a:off x="412201" y="3640391"/>
            <a:ext cx="0" cy="25544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961152-99B6-6D42-8473-5D426F4086BA}"/>
              </a:ext>
            </a:extLst>
          </p:cNvPr>
          <p:cNvCxnSpPr/>
          <p:nvPr/>
        </p:nvCxnSpPr>
        <p:spPr>
          <a:xfrm>
            <a:off x="413359" y="6194887"/>
            <a:ext cx="32818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4">
            <a:extLst>
              <a:ext uri="{FF2B5EF4-FFF2-40B4-BE49-F238E27FC236}">
                <a16:creationId xmlns:a16="http://schemas.microsoft.com/office/drawing/2014/main" id="{E3CBD1D1-C24F-8E0A-428F-A73386968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9503" y="6075485"/>
            <a:ext cx="504780" cy="457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  <a:ea typeface="Arial" charset="0"/>
                <a:cs typeface="Arial" charset="0"/>
              </a:defRPr>
            </a:lvl9pPr>
          </a:lstStyle>
          <a:p>
            <a:r>
              <a:rPr lang="en-US" altLang="en-US"/>
              <a:t>*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5F13AA2-CC8D-0A53-F2E7-E931E3505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01" y="6430260"/>
            <a:ext cx="3639648" cy="326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45720" rIns="45720"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charset="0"/>
              <a:buChar char=" "/>
              <a:defRPr sz="20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1pPr>
            <a:lvl2pPr marL="265113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6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2pPr>
            <a:lvl3pPr marL="447675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3pPr>
            <a:lvl4pPr marL="593725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4pPr>
            <a:lvl5pPr marL="776288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5pPr>
            <a:lvl6pPr marL="12334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6pPr>
            <a:lvl7pPr marL="16906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7pPr>
            <a:lvl8pPr marL="21478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8pPr>
            <a:lvl9pPr marL="26050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9pPr>
          </a:lstStyle>
          <a:p>
            <a:pPr eaLnBrk="1" hangingPunct="1">
              <a:lnSpc>
                <a:spcPct val="70000"/>
              </a:lnSpc>
              <a:buFont typeface="Tw Cen MT" charset="0"/>
              <a:buNone/>
            </a:pPr>
            <a:r>
              <a:rPr lang="en-US" altLang="en-US" dirty="0">
                <a:latin typeface="Helvetica Neue" charset="0"/>
                <a:ea typeface="Helvetica Neue" charset="0"/>
                <a:cs typeface="Helvetica Neue" charset="0"/>
              </a:rPr>
              <a:t>Close in the dimensional space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A4F3AA2-1244-100C-A0FF-2BEAB0603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067" y="6395803"/>
            <a:ext cx="3639648" cy="326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45720" rIns="45720"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charset="0"/>
              <a:buChar char=" "/>
              <a:defRPr sz="20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1pPr>
            <a:lvl2pPr marL="265113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6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2pPr>
            <a:lvl3pPr marL="447675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3pPr>
            <a:lvl4pPr marL="593725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4pPr>
            <a:lvl5pPr marL="776288" indent="-136525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5pPr>
            <a:lvl6pPr marL="12334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6pPr>
            <a:lvl7pPr marL="16906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7pPr>
            <a:lvl8pPr marL="21478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8pPr>
            <a:lvl9pPr marL="2605088" indent="-136525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charset="2"/>
              <a:buChar char=""/>
              <a:defRPr sz="1200">
                <a:solidFill>
                  <a:schemeClr val="tx1"/>
                </a:solidFill>
                <a:latin typeface="Tw Cen MT" charset="0"/>
                <a:ea typeface="华文仿宋" charset="-122"/>
                <a:cs typeface="华文仿宋" charset="-122"/>
              </a:defRPr>
            </a:lvl9pPr>
          </a:lstStyle>
          <a:p>
            <a:pPr eaLnBrk="1" hangingPunct="1">
              <a:lnSpc>
                <a:spcPct val="70000"/>
              </a:lnSpc>
              <a:buFont typeface="Tw Cen MT" charset="0"/>
              <a:buNone/>
            </a:pPr>
            <a:r>
              <a:rPr lang="en-US" altLang="en-US">
                <a:latin typeface="Helvetica Neue" charset="0"/>
                <a:ea typeface="Helvetica Neue" charset="0"/>
                <a:cs typeface="Helvetica Neue" charset="0"/>
              </a:rPr>
              <a:t>Share similar features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30525313-76C0-C420-E544-9E45A8DCC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533" y="6022887"/>
            <a:ext cx="504780" cy="457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w Cen MT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w Cen MT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w Cen MT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w Cen MT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w Cen MT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charset="0"/>
                <a:ea typeface="Arial" charset="0"/>
                <a:cs typeface="Arial" charset="0"/>
              </a:defRPr>
            </a:lvl9pPr>
          </a:lstStyle>
          <a:p>
            <a:r>
              <a:rPr lang="en-US" altLang="en-US"/>
              <a:t>*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562B45-9FCD-30AC-43BB-6D6EC9099D72}"/>
              </a:ext>
            </a:extLst>
          </p:cNvPr>
          <p:cNvCxnSpPr>
            <a:cxnSpLocks/>
          </p:cNvCxnSpPr>
          <p:nvPr/>
        </p:nvCxnSpPr>
        <p:spPr>
          <a:xfrm>
            <a:off x="4536856" y="4179570"/>
            <a:ext cx="0" cy="260705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916033"/>
      </p:ext>
    </p:extLst>
  </p:cSld>
  <p:clrMapOvr>
    <a:masterClrMapping/>
  </p:clrMapOvr>
</p:sld>
</file>

<file path=ppt/theme/theme1.xml><?xml version="1.0" encoding="utf-8"?>
<a:theme xmlns:a="http://schemas.openxmlformats.org/drawingml/2006/main" name="WEP202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P2023" id="{C9AA7DF2-35DD-EF4D-B827-53B1984303AD}" vid="{F5E4BFA8-BE36-0143-83C0-C5A998276092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WEP2023</Template>
  <TotalTime>374</TotalTime>
  <Words>2274</Words>
  <Application>Microsoft Macintosh PowerPoint</Application>
  <PresentationFormat>Widescreen</PresentationFormat>
  <Paragraphs>395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Gill Sans Ultra Bold</vt:lpstr>
      <vt:lpstr>Helvetica Neue</vt:lpstr>
      <vt:lpstr>Noto Sans Symbols</vt:lpstr>
      <vt:lpstr>Tahoma</vt:lpstr>
      <vt:lpstr>Times New Roman</vt:lpstr>
      <vt:lpstr>Tw Cen MT</vt:lpstr>
      <vt:lpstr>WEP2023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Qahtan, A.A.A. (Hakim)</dc:creator>
  <cp:lastModifiedBy>Qahtan, A.A.A. (Hakim)</cp:lastModifiedBy>
  <cp:revision>27</cp:revision>
  <dcterms:created xsi:type="dcterms:W3CDTF">2023-01-06T08:33:38Z</dcterms:created>
  <dcterms:modified xsi:type="dcterms:W3CDTF">2023-12-21T08:41:45Z</dcterms:modified>
</cp:coreProperties>
</file>